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3"/>
  </p:notesMasterIdLst>
  <p:sldIdLst>
    <p:sldId id="256" r:id="rId2"/>
    <p:sldId id="258" r:id="rId3"/>
    <p:sldId id="259" r:id="rId4"/>
    <p:sldId id="313" r:id="rId5"/>
    <p:sldId id="314" r:id="rId6"/>
    <p:sldId id="307" r:id="rId7"/>
    <p:sldId id="315" r:id="rId8"/>
    <p:sldId id="316" r:id="rId9"/>
    <p:sldId id="317" r:id="rId10"/>
    <p:sldId id="318" r:id="rId11"/>
    <p:sldId id="308" r:id="rId12"/>
    <p:sldId id="319" r:id="rId13"/>
    <p:sldId id="320" r:id="rId14"/>
    <p:sldId id="321" r:id="rId15"/>
    <p:sldId id="322" r:id="rId16"/>
    <p:sldId id="323" r:id="rId17"/>
    <p:sldId id="309" r:id="rId18"/>
    <p:sldId id="324" r:id="rId19"/>
    <p:sldId id="326" r:id="rId20"/>
    <p:sldId id="325" r:id="rId21"/>
    <p:sldId id="327" r:id="rId22"/>
    <p:sldId id="310" r:id="rId23"/>
    <p:sldId id="328" r:id="rId24"/>
    <p:sldId id="329" r:id="rId25"/>
    <p:sldId id="311" r:id="rId26"/>
    <p:sldId id="330" r:id="rId27"/>
    <p:sldId id="331" r:id="rId28"/>
    <p:sldId id="312" r:id="rId29"/>
    <p:sldId id="332" r:id="rId30"/>
    <p:sldId id="261" r:id="rId31"/>
    <p:sldId id="285" r:id="rId32"/>
  </p:sldIdLst>
  <p:sldSz cx="9144000" cy="5143500" type="screen16x9"/>
  <p:notesSz cx="6858000" cy="9144000"/>
  <p:embeddedFontLst>
    <p:embeddedFont>
      <p:font typeface="IBM Plex Mono" panose="020B0604020202020204" charset="0"/>
      <p:regular r:id="rId34"/>
      <p:bold r:id="rId35"/>
      <p:italic r:id="rId36"/>
      <p:boldItalic r:id="rId37"/>
    </p:embeddedFont>
    <p:embeddedFont>
      <p:font typeface="Source Code Pro" panose="020B0509030403020204" pitchFamily="49" charset="0"/>
      <p:regular r:id="rId38"/>
      <p:bold r:id="rId39"/>
      <p:italic r:id="rId40"/>
      <p:boldItalic r:id="rId41"/>
    </p:embeddedFont>
    <p:embeddedFont>
      <p:font typeface="Poppins" panose="020B0604020202020204" charset="0"/>
      <p:regular r:id="rId42"/>
      <p:bold r:id="rId43"/>
      <p:italic r:id="rId44"/>
      <p:boldItalic r:id="rId45"/>
    </p:embeddedFont>
    <p:embeddedFont>
      <p:font typeface="OCR A Extended" panose="02010509020102010303" pitchFamily="50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2C2F99-86F0-4814-858A-D5BA04545246}">
  <a:tblStyle styleId="{D12C2F99-86F0-4814-858A-D5BA045452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316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3129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672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77465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42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168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24ed99bf1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6" name="Google Shape;1456;g24ed99bf1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903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31243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134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99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190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8681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3335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974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g24ed99bf1a4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0" name="Google Shape;1840;g24ed99bf1a4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068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7201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24f622bbc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2" name="Google Shape;2072;g24f622bbc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8444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4ef22aa1ac_0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24ef22aa1ac_0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4403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320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24ef22aa1ac_0_1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24ef22aa1ac_0_1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69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g24ed99bf1a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4" name="Google Shape;1544;g24ed99bf1a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g24ef22aa1ac_0_1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0" name="Google Shape;2410;g24ef22aa1ac_0_1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80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658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123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30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4ed99bf1a4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24ed99bf1a4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78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24ef22aa1a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0" name="Google Shape;2100;g24ef22aa1a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21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rot="8100000" flipH="1">
              <a:off x="3778999" y="-2106462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rot="-2700000" flipH="1">
              <a:off x="3192849" y="-2898537"/>
              <a:ext cx="4006334" cy="4749375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rot="10800000" flipH="1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rot="-3320950" flipH="1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rot="-2700000" flipH="1">
              <a:off x="249333" y="3270782"/>
              <a:ext cx="2925242" cy="3057723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5" name="Google Shape;975;p23"/>
          <p:cNvSpPr txBox="1">
            <a:spLocks noGrp="1"/>
          </p:cNvSpPr>
          <p:nvPr>
            <p:ph type="subTitle" idx="1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6" name="Google Shape;976;p23"/>
          <p:cNvSpPr txBox="1">
            <a:spLocks noGrp="1"/>
          </p:cNvSpPr>
          <p:nvPr>
            <p:ph type="subTitle" idx="2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7" name="Google Shape;977;p23"/>
          <p:cNvSpPr txBox="1">
            <a:spLocks noGrp="1"/>
          </p:cNvSpPr>
          <p:nvPr>
            <p:ph type="subTitle" idx="3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978" name="Google Shape;978;p23"/>
          <p:cNvSpPr txBox="1">
            <a:spLocks noGrp="1"/>
          </p:cNvSpPr>
          <p:nvPr>
            <p:ph type="subTitle" idx="4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979" name="Google Shape;979;p23"/>
          <p:cNvGrpSpPr/>
          <p:nvPr/>
        </p:nvGrpSpPr>
        <p:grpSpPr>
          <a:xfrm rot="-5400000" flipH="1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7731" extrusionOk="0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7731" extrusionOk="0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82" h="124813" extrusionOk="0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2" h="35440" extrusionOk="0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l="16960" t="24718" r="7121" b="26177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3" name="Google Shape;1113;p25"/>
          <p:cNvSpPr txBox="1">
            <a:spLocks noGrp="1"/>
          </p:cNvSpPr>
          <p:nvPr>
            <p:ph type="subTitle" idx="2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4" name="Google Shape;1114;p25"/>
          <p:cNvSpPr txBox="1">
            <a:spLocks noGrp="1"/>
          </p:cNvSpPr>
          <p:nvPr>
            <p:ph type="subTitle" idx="3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6" name="Google Shape;1116;p25"/>
          <p:cNvSpPr txBox="1">
            <a:spLocks noGrp="1"/>
          </p:cNvSpPr>
          <p:nvPr>
            <p:ph type="subTitle" idx="4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7" name="Google Shape;1117;p25"/>
          <p:cNvSpPr txBox="1">
            <a:spLocks noGrp="1"/>
          </p:cNvSpPr>
          <p:nvPr>
            <p:ph type="subTitle" idx="5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8" name="Google Shape;1118;p25"/>
          <p:cNvSpPr txBox="1">
            <a:spLocks noGrp="1"/>
          </p:cNvSpPr>
          <p:nvPr>
            <p:ph type="subTitle" idx="6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119" name="Google Shape;1119;p25"/>
          <p:cNvSpPr>
            <a:spLocks noGrp="1"/>
          </p:cNvSpPr>
          <p:nvPr>
            <p:ph type="pic" idx="7"/>
          </p:nvPr>
        </p:nvSpPr>
        <p:spPr>
          <a:xfrm>
            <a:off x="72000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0" name="Google Shape;1120;p25"/>
          <p:cNvSpPr>
            <a:spLocks noGrp="1"/>
          </p:cNvSpPr>
          <p:nvPr>
            <p:ph type="pic" idx="8"/>
          </p:nvPr>
        </p:nvSpPr>
        <p:spPr>
          <a:xfrm>
            <a:off x="3584475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sp>
        <p:nvSpPr>
          <p:cNvPr id="1121" name="Google Shape;1121;p25"/>
          <p:cNvSpPr>
            <a:spLocks noGrp="1"/>
          </p:cNvSpPr>
          <p:nvPr>
            <p:ph type="pic" idx="9"/>
          </p:nvPr>
        </p:nvSpPr>
        <p:spPr>
          <a:xfrm>
            <a:off x="6448950" y="1236800"/>
            <a:ext cx="1981800" cy="16623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>
            <a:spLocks noGrp="1"/>
          </p:cNvSpPr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2" name="Google Shape;1282;p29"/>
          <p:cNvSpPr txBox="1">
            <a:spLocks noGrp="1"/>
          </p:cNvSpPr>
          <p:nvPr>
            <p:ph type="subTitle" idx="1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29"/>
          <p:cNvSpPr txBox="1">
            <a:spLocks noGrp="1"/>
          </p:cNvSpPr>
          <p:nvPr>
            <p:ph type="subTitle" idx="2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4" name="Google Shape;1284;p29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lang="en" sz="12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200" b="1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85" name="Google Shape;1285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6" name="Google Shape;1286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7" name="Google Shape;1287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90" name="Google Shape;1290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91" name="Google Shape;1291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2" name="Google Shape;1292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6" name="Google Shape;1296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7" name="Google Shape;1297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98" name="Google Shape;1298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9" name="Google Shape;1299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300" name="Google Shape;1300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4" name="Google Shape;1304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5" name="Google Shape;130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6" name="Google Shape;130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07" name="Google Shape;130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1" name="Google Shape;131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2" name="Google Shape;131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13" name="Google Shape;131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5" name="Google Shape;131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6" name="Google Shape;131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317" name="Google Shape;131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1" name="Google Shape;132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2" name="Google Shape;132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23" name="Google Shape;132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4" name="Google Shape;1324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5" name="Google Shape;1325;p29"/>
            <p:cNvPicPr preferRelativeResize="0"/>
            <p:nvPr/>
          </p:nvPicPr>
          <p:blipFill rotWithShape="1">
            <a:blip r:embed="rId5">
              <a:alphaModFix/>
            </a:blip>
            <a:srcRect l="16960" t="24718" r="7121" b="26177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6" name="Google Shape;1326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7" name="Google Shape;1327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2" name="Google Shape;1332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33" name="Google Shape;1333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4" name="Google Shape;1334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5" name="Google Shape;1335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36" name="Google Shape;1336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7" name="Google Shape;1337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8" name="Google Shape;1338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"/>
          <p:cNvSpPr txBox="1">
            <a:spLocks noGrp="1"/>
          </p:cNvSpPr>
          <p:nvPr>
            <p:ph type="body" idx="1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0" name="Google Shape;3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9"/>
          <p:cNvSpPr>
            <a:spLocks noGrp="1"/>
          </p:cNvSpPr>
          <p:nvPr>
            <p:ph type="pic" idx="2"/>
          </p:nvPr>
        </p:nvSpPr>
        <p:spPr>
          <a:xfrm>
            <a:off x="4135800" y="539500"/>
            <a:ext cx="4295100" cy="4069200"/>
          </a:xfrm>
          <a:prstGeom prst="snip1Rect">
            <a:avLst>
              <a:gd name="adj" fmla="val 16667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>
            <a:spLocks noGrp="1"/>
          </p:cNvSpPr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6" name="Google Shape;546;p14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9" r:id="rId12"/>
    <p:sldLayoutId id="2147483671" r:id="rId13"/>
    <p:sldLayoutId id="2147483675" r:id="rId14"/>
    <p:sldLayoutId id="2147483676" r:id="rId15"/>
    <p:sldLayoutId id="214748367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l_Gor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Фам Данг Чунг Нгиа Р3221</a:t>
            </a:r>
            <a:endParaRPr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/>
              <a:t>Шифрование данных в компьютерах: от ASCII до Unicode и ошибки кодировки</a:t>
            </a:r>
            <a:endParaRPr sz="3200"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6"/>
          <p:cNvSpPr txBox="1">
            <a:spLocks noGrp="1"/>
          </p:cNvSpPr>
          <p:nvPr>
            <p:ph type="title"/>
          </p:nvPr>
        </p:nvSpPr>
        <p:spPr>
          <a:xfrm>
            <a:off x="666726" y="539500"/>
            <a:ext cx="3145200" cy="6271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Обсуждение</a:t>
            </a:r>
            <a:endParaRPr dirty="0"/>
          </a:p>
        </p:txBody>
      </p:sp>
      <p:sp>
        <p:nvSpPr>
          <p:cNvPr id="1843" name="Google Shape;1843;p46"/>
          <p:cNvSpPr txBox="1">
            <a:spLocks noGrp="1"/>
          </p:cNvSpPr>
          <p:nvPr>
            <p:ph type="subTitle" idx="1"/>
          </p:nvPr>
        </p:nvSpPr>
        <p:spPr>
          <a:xfrm>
            <a:off x="438304" y="1503215"/>
            <a:ext cx="3318600" cy="2141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 smtClean="0"/>
              <a:t>Может </a:t>
            </a:r>
            <a:r>
              <a:rPr lang="ru-RU" dirty="0"/>
              <a:t>ли Unicode полностью заменить ASCII? Почему некоторые системы все еще используют ASCII</a:t>
            </a:r>
            <a:r>
              <a:rPr lang="ru-RU" dirty="0" smtClean="0"/>
              <a:t>?</a:t>
            </a:r>
            <a:endParaRPr lang="ru-RU" dirty="0"/>
          </a:p>
          <a:p>
            <a:pPr>
              <a:lnSpc>
                <a:spcPct val="150000"/>
              </a:lnSpc>
            </a:pPr>
            <a:r>
              <a:rPr lang="ru-RU" dirty="0" smtClean="0"/>
              <a:t>Как </a:t>
            </a:r>
            <a:r>
              <a:rPr lang="ru-RU" dirty="0"/>
              <a:t>вы думаете, почему UTF-8 используется чаще, чем UTF-16 и UTF-32</a:t>
            </a:r>
            <a:r>
              <a:rPr lang="ru-RU" dirty="0" smtClean="0"/>
              <a:t>?</a:t>
            </a:r>
            <a:endParaRPr lang="ru-RU" dirty="0"/>
          </a:p>
        </p:txBody>
      </p:sp>
      <p:grpSp>
        <p:nvGrpSpPr>
          <p:cNvPr id="1844" name="Google Shape;1844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5" name="Google Shape;1845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146" name="Picture 2" descr="Silhouette of question mark over binary code surface Stock 벡터 | Adobe Stock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r="14789"/>
          <a:stretch>
            <a:fillRect/>
          </a:stretch>
        </p:blipFill>
        <p:spPr bwMode="auto">
          <a:xfrm>
            <a:off x="4470430" y="775720"/>
            <a:ext cx="3846169" cy="364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848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5" name="Google Shape;1485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0" name="Google Shape;1490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1" name="Google Shape;1491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92" name="Google Shape;1492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9" name="Google Shape;1499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" name="Google Shape;1510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1" name="Google Shape;1511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3" name="Google Shape;1513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3</a:t>
            </a:r>
            <a:endParaRPr dirty="0"/>
          </a:p>
        </p:txBody>
      </p:sp>
      <p:grpSp>
        <p:nvGrpSpPr>
          <p:cNvPr id="1516" name="Google Shape;151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17" name="Google Shape;151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8" name="Google Shape;151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781836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u-RU" sz="4400" dirty="0"/>
              <a:t>Ошибки кодирования и их последствия</a:t>
            </a:r>
            <a:endParaRPr lang="en-US" sz="4400" dirty="0"/>
          </a:p>
        </p:txBody>
      </p:sp>
      <p:grpSp>
        <p:nvGrpSpPr>
          <p:cNvPr id="1523" name="Google Shape;1523;p38"/>
          <p:cNvGrpSpPr/>
          <p:nvPr/>
        </p:nvGrpSpPr>
        <p:grpSpPr>
          <a:xfrm>
            <a:off x="832724" y="3195354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813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125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/>
              <a:t>Потеря данных при переводе между системами шифрования</a:t>
            </a:r>
            <a:endParaRPr sz="2000"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2255519"/>
            <a:ext cx="7710900" cy="23609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000" b="1" dirty="0" smtClean="0"/>
              <a:t>Примеры</a:t>
            </a:r>
          </a:p>
          <a:p>
            <a:pPr lvl="0" indent="0">
              <a:spcBef>
                <a:spcPts val="1000"/>
              </a:spcBef>
              <a:buNone/>
            </a:pPr>
            <a:r>
              <a:rPr lang="ru-RU" dirty="0" smtClean="0"/>
              <a:t>1. </a:t>
            </a:r>
            <a:r>
              <a:rPr lang="en-US" b="1" dirty="0" smtClean="0"/>
              <a:t>UTF-8</a:t>
            </a:r>
            <a:r>
              <a:rPr lang="ru-RU" b="1" dirty="0"/>
              <a:t>: </a:t>
            </a:r>
            <a:r>
              <a:rPr lang="ru-RU" dirty="0"/>
              <a:t>Привет, как дела?</a:t>
            </a:r>
            <a:endParaRPr dirty="0">
              <a:latin typeface="OCR A Extended" panose="02010509020102010303" pitchFamily="50" charset="0"/>
            </a:endParaRPr>
          </a:p>
          <a:p>
            <a:pPr lvl="0" indent="0">
              <a:spcBef>
                <a:spcPts val="1000"/>
              </a:spcBef>
              <a:buNone/>
            </a:pPr>
            <a:r>
              <a:rPr lang="en-US" b="1" dirty="0" smtClean="0"/>
              <a:t>ASCII</a:t>
            </a:r>
            <a:r>
              <a:rPr lang="ru-RU" b="1" dirty="0" smtClean="0"/>
              <a:t>: </a:t>
            </a:r>
            <a:r>
              <a:rPr lang="en-US" dirty="0"/>
              <a:t>??????, ??? ?????</a:t>
            </a:r>
            <a:endParaRPr dirty="0"/>
          </a:p>
          <a:p>
            <a:pPr lvl="0" indent="0">
              <a:spcBef>
                <a:spcPts val="1000"/>
              </a:spcBef>
              <a:buNone/>
            </a:pPr>
            <a:r>
              <a:rPr lang="ru-RU" dirty="0" smtClean="0"/>
              <a:t>2. </a:t>
            </a:r>
            <a:r>
              <a:rPr lang="en-US" b="1" dirty="0"/>
              <a:t>UTF-8</a:t>
            </a:r>
            <a:r>
              <a:rPr lang="ru-RU" b="1" dirty="0"/>
              <a:t>: </a:t>
            </a:r>
            <a:r>
              <a:rPr lang="ru-RU" dirty="0"/>
              <a:t>Москва — столица России</a:t>
            </a:r>
            <a:r>
              <a:rPr lang="ru-RU" dirty="0" smtClean="0"/>
              <a:t>.</a:t>
            </a:r>
          </a:p>
          <a:p>
            <a:pPr lvl="0" indent="0">
              <a:spcBef>
                <a:spcPts val="1000"/>
              </a:spcBef>
              <a:buNone/>
            </a:pPr>
            <a:r>
              <a:rPr lang="en-US" b="1" dirty="0" smtClean="0"/>
              <a:t>ISO-8859-1</a:t>
            </a:r>
            <a:r>
              <a:rPr lang="ru-RU" b="1" dirty="0" smtClean="0"/>
              <a:t>: </a:t>
            </a:r>
            <a:r>
              <a:rPr lang="en-US" dirty="0"/>
              <a:t>Moskva ? </a:t>
            </a:r>
            <a:r>
              <a:rPr lang="en-US" dirty="0" err="1"/>
              <a:t>stolitsa</a:t>
            </a:r>
            <a:r>
              <a:rPr lang="en-US" dirty="0"/>
              <a:t> </a:t>
            </a:r>
            <a:r>
              <a:rPr lang="en-US" dirty="0" err="1"/>
              <a:t>Rossii</a:t>
            </a:r>
            <a:r>
              <a:rPr lang="en-US" dirty="0"/>
              <a:t>.</a:t>
            </a:r>
          </a:p>
          <a:p>
            <a:pPr indent="0">
              <a:spcBef>
                <a:spcPts val="1000"/>
              </a:spcBef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7170" name="Picture 2" descr="javascript - Unexpected character error in VS Code for a Gatsby webpage -  Stack Over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7"/>
          <a:stretch/>
        </p:blipFill>
        <p:spPr bwMode="auto">
          <a:xfrm>
            <a:off x="3973195" y="1305555"/>
            <a:ext cx="4576445" cy="150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335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735240" y="3722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/>
              <a:t>Потеря данных при переводе между системами шифрования</a:t>
            </a:r>
            <a:endParaRPr sz="2000" dirty="0"/>
          </a:p>
        </p:txBody>
      </p:sp>
      <p:sp>
        <p:nvSpPr>
          <p:cNvPr id="1636" name="Google Shape;1636;p41"/>
          <p:cNvSpPr txBox="1">
            <a:spLocks noGrp="1"/>
          </p:cNvSpPr>
          <p:nvPr>
            <p:ph type="subTitle" idx="1"/>
          </p:nvPr>
        </p:nvSpPr>
        <p:spPr>
          <a:xfrm>
            <a:off x="788625" y="3217391"/>
            <a:ext cx="7085435" cy="70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✔  </a:t>
            </a:r>
            <a:r>
              <a:rPr lang="ru-RU" dirty="0" smtClean="0"/>
              <a:t>UTF-8 вместо </a:t>
            </a:r>
            <a:r>
              <a:rPr lang="ru-RU" dirty="0"/>
              <a:t>ASCII.</a:t>
            </a:r>
          </a:p>
          <a:p>
            <a:pPr>
              <a:lnSpc>
                <a:spcPct val="150000"/>
              </a:lnSpc>
            </a:pPr>
            <a:r>
              <a:rPr lang="ru-RU" dirty="0"/>
              <a:t>✔ </a:t>
            </a:r>
            <a:r>
              <a:rPr lang="ru-RU" dirty="0" smtClean="0"/>
              <a:t> Совместимость </a:t>
            </a:r>
            <a:r>
              <a:rPr lang="ru-RU" dirty="0"/>
              <a:t>системы перед импортом /экспортом данных.</a:t>
            </a:r>
          </a:p>
        </p:txBody>
      </p:sp>
      <p:sp>
        <p:nvSpPr>
          <p:cNvPr id="1637" name="Google Shape;1637;p41"/>
          <p:cNvSpPr txBox="1">
            <a:spLocks noGrp="1"/>
          </p:cNvSpPr>
          <p:nvPr>
            <p:ph type="subTitle" idx="2"/>
          </p:nvPr>
        </p:nvSpPr>
        <p:spPr>
          <a:xfrm>
            <a:off x="704763" y="1612100"/>
            <a:ext cx="6953337" cy="758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К</a:t>
            </a:r>
            <a:r>
              <a:rPr lang="ru-RU" dirty="0" smtClean="0"/>
              <a:t>одировщики, не </a:t>
            </a:r>
            <a:r>
              <a:rPr lang="ru-RU" dirty="0"/>
              <a:t>полностью </a:t>
            </a:r>
            <a:r>
              <a:rPr lang="ru-RU" dirty="0" smtClean="0"/>
              <a:t>поддерживающие символы.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Программное </a:t>
            </a:r>
            <a:r>
              <a:rPr lang="ru-RU" dirty="0"/>
              <a:t>обеспечение, которое не поддерживает Unicode полностью.</a:t>
            </a:r>
          </a:p>
        </p:txBody>
      </p:sp>
      <p:sp>
        <p:nvSpPr>
          <p:cNvPr id="1638" name="Google Shape;1638;p41"/>
          <p:cNvSpPr txBox="1">
            <a:spLocks noGrp="1"/>
          </p:cNvSpPr>
          <p:nvPr>
            <p:ph type="subTitle" idx="3"/>
          </p:nvPr>
        </p:nvSpPr>
        <p:spPr>
          <a:xfrm>
            <a:off x="1361027" y="2666653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Решения </a:t>
            </a:r>
            <a:endParaRPr dirty="0"/>
          </a:p>
        </p:txBody>
      </p:sp>
      <p:sp>
        <p:nvSpPr>
          <p:cNvPr id="1639" name="Google Shape;1639;p41"/>
          <p:cNvSpPr txBox="1">
            <a:spLocks noGrp="1"/>
          </p:cNvSpPr>
          <p:nvPr>
            <p:ph type="subTitle" idx="4"/>
          </p:nvPr>
        </p:nvSpPr>
        <p:spPr>
          <a:xfrm>
            <a:off x="1301585" y="1256404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Причины</a:t>
            </a:r>
            <a:endParaRPr dirty="0"/>
          </a:p>
        </p:txBody>
      </p:sp>
      <p:grpSp>
        <p:nvGrpSpPr>
          <p:cNvPr id="1640" name="Google Shape;1640;p41"/>
          <p:cNvGrpSpPr/>
          <p:nvPr/>
        </p:nvGrpSpPr>
        <p:grpSpPr>
          <a:xfrm>
            <a:off x="1018987" y="2660784"/>
            <a:ext cx="336779" cy="341145"/>
            <a:chOff x="3906683" y="713190"/>
            <a:chExt cx="470494" cy="476593"/>
          </a:xfrm>
        </p:grpSpPr>
        <p:sp>
          <p:nvSpPr>
            <p:cNvPr id="1641" name="Google Shape;1641;p41"/>
            <p:cNvSpPr/>
            <p:nvPr/>
          </p:nvSpPr>
          <p:spPr>
            <a:xfrm>
              <a:off x="4044016" y="1026044"/>
              <a:ext cx="150100" cy="13676"/>
            </a:xfrm>
            <a:custGeom>
              <a:avLst/>
              <a:gdLst/>
              <a:ahLst/>
              <a:cxnLst/>
              <a:rect l="l" t="t" r="r" b="b"/>
              <a:pathLst>
                <a:path w="3962" h="361" extrusionOk="0">
                  <a:moveTo>
                    <a:pt x="199" y="0"/>
                  </a:moveTo>
                  <a:cubicBezTo>
                    <a:pt x="104" y="0"/>
                    <a:pt x="18" y="71"/>
                    <a:pt x="10" y="165"/>
                  </a:cubicBezTo>
                  <a:cubicBezTo>
                    <a:pt x="1" y="272"/>
                    <a:pt x="85" y="361"/>
                    <a:pt x="192" y="361"/>
                  </a:cubicBezTo>
                  <a:lnTo>
                    <a:pt x="3764" y="361"/>
                  </a:lnTo>
                  <a:cubicBezTo>
                    <a:pt x="3859" y="361"/>
                    <a:pt x="3944" y="292"/>
                    <a:pt x="3953" y="197"/>
                  </a:cubicBezTo>
                  <a:cubicBezTo>
                    <a:pt x="3961" y="89"/>
                    <a:pt x="3877" y="0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3971391" y="1026044"/>
              <a:ext cx="52774" cy="13676"/>
            </a:xfrm>
            <a:custGeom>
              <a:avLst/>
              <a:gdLst/>
              <a:ahLst/>
              <a:cxnLst/>
              <a:rect l="l" t="t" r="r" b="b"/>
              <a:pathLst>
                <a:path w="1393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94" y="361"/>
                  </a:lnTo>
                  <a:cubicBezTo>
                    <a:pt x="1290" y="361"/>
                    <a:pt x="1375" y="292"/>
                    <a:pt x="1383" y="197"/>
                  </a:cubicBezTo>
                  <a:cubicBezTo>
                    <a:pt x="1392" y="89"/>
                    <a:pt x="1308" y="0"/>
                    <a:pt x="1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3970785" y="1052147"/>
              <a:ext cx="225075" cy="13676"/>
            </a:xfrm>
            <a:custGeom>
              <a:avLst/>
              <a:gdLst/>
              <a:ahLst/>
              <a:cxnLst/>
              <a:rect l="l" t="t" r="r" b="b"/>
              <a:pathLst>
                <a:path w="5941" h="361" extrusionOk="0">
                  <a:moveTo>
                    <a:pt x="201" y="1"/>
                  </a:moveTo>
                  <a:cubicBezTo>
                    <a:pt x="105" y="1"/>
                    <a:pt x="20" y="70"/>
                    <a:pt x="11" y="165"/>
                  </a:cubicBezTo>
                  <a:cubicBezTo>
                    <a:pt x="1" y="272"/>
                    <a:pt x="88" y="361"/>
                    <a:pt x="194" y="361"/>
                  </a:cubicBezTo>
                  <a:lnTo>
                    <a:pt x="5741" y="361"/>
                  </a:lnTo>
                  <a:cubicBezTo>
                    <a:pt x="5837" y="361"/>
                    <a:pt x="5922" y="291"/>
                    <a:pt x="5932" y="196"/>
                  </a:cubicBezTo>
                  <a:cubicBezTo>
                    <a:pt x="5940" y="90"/>
                    <a:pt x="5855" y="1"/>
                    <a:pt x="5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4132213" y="1076961"/>
              <a:ext cx="62927" cy="13676"/>
            </a:xfrm>
            <a:custGeom>
              <a:avLst/>
              <a:gdLst/>
              <a:ahLst/>
              <a:cxnLst/>
              <a:rect l="l" t="t" r="r" b="b"/>
              <a:pathLst>
                <a:path w="1661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462" y="360"/>
                  </a:lnTo>
                  <a:cubicBezTo>
                    <a:pt x="1558" y="360"/>
                    <a:pt x="1642" y="290"/>
                    <a:pt x="1651" y="195"/>
                  </a:cubicBezTo>
                  <a:cubicBezTo>
                    <a:pt x="1660" y="89"/>
                    <a:pt x="1576" y="0"/>
                    <a:pt x="1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3972376" y="1076923"/>
              <a:ext cx="139530" cy="13714"/>
            </a:xfrm>
            <a:custGeom>
              <a:avLst/>
              <a:gdLst/>
              <a:ahLst/>
              <a:cxnLst/>
              <a:rect l="l" t="t" r="r" b="b"/>
              <a:pathLst>
                <a:path w="3683" h="362" extrusionOk="0">
                  <a:moveTo>
                    <a:pt x="198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486" y="361"/>
                  </a:lnTo>
                  <a:cubicBezTo>
                    <a:pt x="3581" y="361"/>
                    <a:pt x="3666" y="291"/>
                    <a:pt x="3675" y="196"/>
                  </a:cubicBezTo>
                  <a:cubicBezTo>
                    <a:pt x="3683" y="89"/>
                    <a:pt x="3599" y="0"/>
                    <a:pt x="3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3971239" y="891969"/>
              <a:ext cx="124187" cy="95622"/>
            </a:xfrm>
            <a:custGeom>
              <a:avLst/>
              <a:gdLst/>
              <a:ahLst/>
              <a:cxnLst/>
              <a:rect l="l" t="t" r="r" b="b"/>
              <a:pathLst>
                <a:path w="3278" h="2524" extrusionOk="0">
                  <a:moveTo>
                    <a:pt x="2917" y="363"/>
                  </a:moveTo>
                  <a:lnTo>
                    <a:pt x="2917" y="2131"/>
                  </a:lnTo>
                  <a:lnTo>
                    <a:pt x="361" y="2131"/>
                  </a:lnTo>
                  <a:lnTo>
                    <a:pt x="361" y="363"/>
                  </a:lnTo>
                  <a:close/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2339"/>
                  </a:lnTo>
                  <a:cubicBezTo>
                    <a:pt x="0" y="2442"/>
                    <a:pt x="83" y="2523"/>
                    <a:pt x="185" y="2523"/>
                  </a:cubicBezTo>
                  <a:lnTo>
                    <a:pt x="3093" y="2523"/>
                  </a:lnTo>
                  <a:cubicBezTo>
                    <a:pt x="3195" y="2523"/>
                    <a:pt x="3277" y="2442"/>
                    <a:pt x="3277" y="2339"/>
                  </a:cubicBezTo>
                  <a:lnTo>
                    <a:pt x="3277" y="186"/>
                  </a:lnTo>
                  <a:cubicBezTo>
                    <a:pt x="3277" y="83"/>
                    <a:pt x="3195" y="0"/>
                    <a:pt x="3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3971239" y="788960"/>
              <a:ext cx="273189" cy="63382"/>
            </a:xfrm>
            <a:custGeom>
              <a:avLst/>
              <a:gdLst/>
              <a:ahLst/>
              <a:cxnLst/>
              <a:rect l="l" t="t" r="r" b="b"/>
              <a:pathLst>
                <a:path w="7211" h="1673" extrusionOk="0"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1491"/>
                  </a:lnTo>
                  <a:cubicBezTo>
                    <a:pt x="0" y="1591"/>
                    <a:pt x="82" y="1672"/>
                    <a:pt x="182" y="1672"/>
                  </a:cubicBezTo>
                  <a:lnTo>
                    <a:pt x="1997" y="1672"/>
                  </a:lnTo>
                  <a:cubicBezTo>
                    <a:pt x="2093" y="1672"/>
                    <a:pt x="2178" y="1603"/>
                    <a:pt x="2185" y="1509"/>
                  </a:cubicBezTo>
                  <a:cubicBezTo>
                    <a:pt x="2194" y="1402"/>
                    <a:pt x="2111" y="1313"/>
                    <a:pt x="2006" y="1313"/>
                  </a:cubicBezTo>
                  <a:lnTo>
                    <a:pt x="360" y="1313"/>
                  </a:lnTo>
                  <a:lnTo>
                    <a:pt x="360" y="362"/>
                  </a:lnTo>
                  <a:lnTo>
                    <a:pt x="6849" y="362"/>
                  </a:lnTo>
                  <a:lnTo>
                    <a:pt x="6849" y="1313"/>
                  </a:lnTo>
                  <a:lnTo>
                    <a:pt x="3003" y="1313"/>
                  </a:lnTo>
                  <a:cubicBezTo>
                    <a:pt x="2907" y="1313"/>
                    <a:pt x="2822" y="1382"/>
                    <a:pt x="2814" y="1476"/>
                  </a:cubicBezTo>
                  <a:cubicBezTo>
                    <a:pt x="2805" y="1583"/>
                    <a:pt x="2889" y="1672"/>
                    <a:pt x="2993" y="1672"/>
                  </a:cubicBezTo>
                  <a:lnTo>
                    <a:pt x="7026" y="1672"/>
                  </a:lnTo>
                  <a:cubicBezTo>
                    <a:pt x="7127" y="1672"/>
                    <a:pt x="7210" y="1590"/>
                    <a:pt x="7210" y="1488"/>
                  </a:cubicBezTo>
                  <a:lnTo>
                    <a:pt x="7210" y="185"/>
                  </a:lnTo>
                  <a:cubicBezTo>
                    <a:pt x="7209" y="82"/>
                    <a:pt x="7126" y="0"/>
                    <a:pt x="7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4238101" y="930498"/>
              <a:ext cx="116762" cy="42204"/>
            </a:xfrm>
            <a:custGeom>
              <a:avLst/>
              <a:gdLst/>
              <a:ahLst/>
              <a:cxnLst/>
              <a:rect l="l" t="t" r="r" b="b"/>
              <a:pathLst>
                <a:path w="3082" h="1114" extrusionOk="0">
                  <a:moveTo>
                    <a:pt x="2721" y="360"/>
                  </a:moveTo>
                  <a:lnTo>
                    <a:pt x="2721" y="720"/>
                  </a:lnTo>
                  <a:lnTo>
                    <a:pt x="361" y="720"/>
                  </a:lnTo>
                  <a:lnTo>
                    <a:pt x="361" y="360"/>
                  </a:lnTo>
                  <a:close/>
                  <a:moveTo>
                    <a:pt x="186" y="0"/>
                  </a:moveTo>
                  <a:cubicBezTo>
                    <a:pt x="83" y="0"/>
                    <a:pt x="1" y="82"/>
                    <a:pt x="1" y="185"/>
                  </a:cubicBezTo>
                  <a:lnTo>
                    <a:pt x="1" y="929"/>
                  </a:lnTo>
                  <a:cubicBezTo>
                    <a:pt x="1" y="1032"/>
                    <a:pt x="83" y="1114"/>
                    <a:pt x="186" y="1114"/>
                  </a:cubicBezTo>
                  <a:lnTo>
                    <a:pt x="2898" y="1114"/>
                  </a:lnTo>
                  <a:cubicBezTo>
                    <a:pt x="2999" y="1114"/>
                    <a:pt x="3082" y="1032"/>
                    <a:pt x="3082" y="929"/>
                  </a:cubicBezTo>
                  <a:lnTo>
                    <a:pt x="3082" y="185"/>
                  </a:lnTo>
                  <a:cubicBezTo>
                    <a:pt x="3081" y="82"/>
                    <a:pt x="2999" y="0"/>
                    <a:pt x="2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3906683" y="713190"/>
              <a:ext cx="470494" cy="476593"/>
            </a:xfrm>
            <a:custGeom>
              <a:avLst/>
              <a:gdLst/>
              <a:ahLst/>
              <a:cxnLst/>
              <a:rect l="l" t="t" r="r" b="b"/>
              <a:pathLst>
                <a:path w="12419" h="12580" extrusionOk="0">
                  <a:moveTo>
                    <a:pt x="10075" y="361"/>
                  </a:moveTo>
                  <a:cubicBezTo>
                    <a:pt x="10175" y="361"/>
                    <a:pt x="10256" y="443"/>
                    <a:pt x="10256" y="544"/>
                  </a:cubicBezTo>
                  <a:lnTo>
                    <a:pt x="10256" y="1312"/>
                  </a:lnTo>
                  <a:lnTo>
                    <a:pt x="361" y="1312"/>
                  </a:lnTo>
                  <a:lnTo>
                    <a:pt x="361" y="544"/>
                  </a:lnTo>
                  <a:cubicBezTo>
                    <a:pt x="361" y="444"/>
                    <a:pt x="442" y="361"/>
                    <a:pt x="544" y="361"/>
                  </a:cubicBezTo>
                  <a:close/>
                  <a:moveTo>
                    <a:pt x="10256" y="1705"/>
                  </a:moveTo>
                  <a:lnTo>
                    <a:pt x="10256" y="3999"/>
                  </a:lnTo>
                  <a:lnTo>
                    <a:pt x="361" y="3999"/>
                  </a:lnTo>
                  <a:lnTo>
                    <a:pt x="361" y="1705"/>
                  </a:lnTo>
                  <a:close/>
                  <a:moveTo>
                    <a:pt x="8553" y="5081"/>
                  </a:moveTo>
                  <a:lnTo>
                    <a:pt x="8553" y="5229"/>
                  </a:lnTo>
                  <a:cubicBezTo>
                    <a:pt x="8323" y="5312"/>
                    <a:pt x="8159" y="5538"/>
                    <a:pt x="8159" y="5804"/>
                  </a:cubicBezTo>
                  <a:lnTo>
                    <a:pt x="8159" y="6850"/>
                  </a:lnTo>
                  <a:lnTo>
                    <a:pt x="5996" y="6850"/>
                  </a:lnTo>
                  <a:lnTo>
                    <a:pt x="5996" y="5081"/>
                  </a:lnTo>
                  <a:close/>
                  <a:moveTo>
                    <a:pt x="10256" y="4359"/>
                  </a:moveTo>
                  <a:lnTo>
                    <a:pt x="10256" y="5211"/>
                  </a:lnTo>
                  <a:lnTo>
                    <a:pt x="8913" y="5211"/>
                  </a:lnTo>
                  <a:lnTo>
                    <a:pt x="8913" y="4904"/>
                  </a:lnTo>
                  <a:cubicBezTo>
                    <a:pt x="8913" y="4801"/>
                    <a:pt x="8830" y="4718"/>
                    <a:pt x="8728" y="4718"/>
                  </a:cubicBezTo>
                  <a:lnTo>
                    <a:pt x="5820" y="4718"/>
                  </a:lnTo>
                  <a:cubicBezTo>
                    <a:pt x="5719" y="4718"/>
                    <a:pt x="5636" y="4801"/>
                    <a:pt x="5636" y="4904"/>
                  </a:cubicBezTo>
                  <a:lnTo>
                    <a:pt x="5636" y="7058"/>
                  </a:lnTo>
                  <a:cubicBezTo>
                    <a:pt x="5636" y="7161"/>
                    <a:pt x="5719" y="7242"/>
                    <a:pt x="5820" y="7242"/>
                  </a:cubicBezTo>
                  <a:lnTo>
                    <a:pt x="8125" y="7242"/>
                  </a:lnTo>
                  <a:lnTo>
                    <a:pt x="8125" y="7603"/>
                  </a:lnTo>
                  <a:lnTo>
                    <a:pt x="361" y="7603"/>
                  </a:lnTo>
                  <a:lnTo>
                    <a:pt x="361" y="4359"/>
                  </a:lnTo>
                  <a:close/>
                  <a:moveTo>
                    <a:pt x="11816" y="5572"/>
                  </a:moveTo>
                  <a:cubicBezTo>
                    <a:pt x="11951" y="5572"/>
                    <a:pt x="12060" y="5681"/>
                    <a:pt x="12060" y="5816"/>
                  </a:cubicBezTo>
                  <a:lnTo>
                    <a:pt x="12060" y="6981"/>
                  </a:lnTo>
                  <a:lnTo>
                    <a:pt x="10017" y="6981"/>
                  </a:lnTo>
                  <a:cubicBezTo>
                    <a:pt x="9921" y="6981"/>
                    <a:pt x="9836" y="7051"/>
                    <a:pt x="9828" y="7145"/>
                  </a:cubicBezTo>
                  <a:cubicBezTo>
                    <a:pt x="9819" y="7252"/>
                    <a:pt x="9903" y="7341"/>
                    <a:pt x="10007" y="7341"/>
                  </a:cubicBezTo>
                  <a:lnTo>
                    <a:pt x="12059" y="7341"/>
                  </a:lnTo>
                  <a:lnTo>
                    <a:pt x="12059" y="9242"/>
                  </a:lnTo>
                  <a:lnTo>
                    <a:pt x="8520" y="9242"/>
                  </a:lnTo>
                  <a:lnTo>
                    <a:pt x="8520" y="7341"/>
                  </a:lnTo>
                  <a:lnTo>
                    <a:pt x="9135" y="7341"/>
                  </a:lnTo>
                  <a:cubicBezTo>
                    <a:pt x="9231" y="7341"/>
                    <a:pt x="9316" y="7272"/>
                    <a:pt x="9324" y="7178"/>
                  </a:cubicBezTo>
                  <a:cubicBezTo>
                    <a:pt x="9333" y="7070"/>
                    <a:pt x="9249" y="6981"/>
                    <a:pt x="9144" y="6981"/>
                  </a:cubicBezTo>
                  <a:lnTo>
                    <a:pt x="8520" y="6981"/>
                  </a:lnTo>
                  <a:lnTo>
                    <a:pt x="8520" y="5816"/>
                  </a:lnTo>
                  <a:cubicBezTo>
                    <a:pt x="8520" y="5681"/>
                    <a:pt x="8629" y="5572"/>
                    <a:pt x="8763" y="5572"/>
                  </a:cubicBezTo>
                  <a:close/>
                  <a:moveTo>
                    <a:pt x="8126" y="7963"/>
                  </a:moveTo>
                  <a:lnTo>
                    <a:pt x="8126" y="10257"/>
                  </a:lnTo>
                  <a:lnTo>
                    <a:pt x="544" y="10257"/>
                  </a:lnTo>
                  <a:cubicBezTo>
                    <a:pt x="442" y="10257"/>
                    <a:pt x="361" y="10175"/>
                    <a:pt x="361" y="10074"/>
                  </a:cubicBezTo>
                  <a:lnTo>
                    <a:pt x="361" y="7963"/>
                  </a:lnTo>
                  <a:close/>
                  <a:moveTo>
                    <a:pt x="12059" y="9635"/>
                  </a:moveTo>
                  <a:lnTo>
                    <a:pt x="12059" y="11043"/>
                  </a:lnTo>
                  <a:lnTo>
                    <a:pt x="8520" y="11043"/>
                  </a:lnTo>
                  <a:lnTo>
                    <a:pt x="8520" y="9635"/>
                  </a:lnTo>
                  <a:close/>
                  <a:moveTo>
                    <a:pt x="12057" y="11436"/>
                  </a:moveTo>
                  <a:lnTo>
                    <a:pt x="12057" y="11980"/>
                  </a:lnTo>
                  <a:cubicBezTo>
                    <a:pt x="12059" y="12115"/>
                    <a:pt x="11950" y="12223"/>
                    <a:pt x="11815" y="12223"/>
                  </a:cubicBezTo>
                  <a:lnTo>
                    <a:pt x="8762" y="12223"/>
                  </a:lnTo>
                  <a:cubicBezTo>
                    <a:pt x="8627" y="12223"/>
                    <a:pt x="8519" y="12115"/>
                    <a:pt x="8519" y="11980"/>
                  </a:cubicBezTo>
                  <a:lnTo>
                    <a:pt x="8519" y="11436"/>
                  </a:lnTo>
                  <a:close/>
                  <a:moveTo>
                    <a:pt x="551" y="0"/>
                  </a:moveTo>
                  <a:cubicBezTo>
                    <a:pt x="247" y="0"/>
                    <a:pt x="0" y="247"/>
                    <a:pt x="0" y="550"/>
                  </a:cubicBezTo>
                  <a:lnTo>
                    <a:pt x="0" y="10065"/>
                  </a:lnTo>
                  <a:cubicBezTo>
                    <a:pt x="0" y="10369"/>
                    <a:pt x="247" y="10615"/>
                    <a:pt x="551" y="10615"/>
                  </a:cubicBezTo>
                  <a:lnTo>
                    <a:pt x="8157" y="10615"/>
                  </a:lnTo>
                  <a:lnTo>
                    <a:pt x="8157" y="11969"/>
                  </a:lnTo>
                  <a:cubicBezTo>
                    <a:pt x="8157" y="12306"/>
                    <a:pt x="8431" y="12580"/>
                    <a:pt x="8768" y="12580"/>
                  </a:cubicBezTo>
                  <a:lnTo>
                    <a:pt x="11805" y="12580"/>
                  </a:lnTo>
                  <a:cubicBezTo>
                    <a:pt x="12142" y="12580"/>
                    <a:pt x="12416" y="12306"/>
                    <a:pt x="12416" y="11969"/>
                  </a:cubicBezTo>
                  <a:lnTo>
                    <a:pt x="12416" y="5819"/>
                  </a:lnTo>
                  <a:cubicBezTo>
                    <a:pt x="12418" y="5486"/>
                    <a:pt x="12145" y="5211"/>
                    <a:pt x="11809" y="5211"/>
                  </a:cubicBezTo>
                  <a:lnTo>
                    <a:pt x="10616" y="5211"/>
                  </a:lnTo>
                  <a:lnTo>
                    <a:pt x="10616" y="552"/>
                  </a:lnTo>
                  <a:cubicBezTo>
                    <a:pt x="10616" y="248"/>
                    <a:pt x="10370" y="0"/>
                    <a:pt x="10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4288526" y="1086849"/>
              <a:ext cx="65579" cy="13714"/>
            </a:xfrm>
            <a:custGeom>
              <a:avLst/>
              <a:gdLst/>
              <a:ahLst/>
              <a:cxnLst/>
              <a:rect l="l" t="t" r="r" b="b"/>
              <a:pathLst>
                <a:path w="1731" h="362" extrusionOk="0">
                  <a:moveTo>
                    <a:pt x="198" y="1"/>
                  </a:moveTo>
                  <a:cubicBezTo>
                    <a:pt x="102" y="1"/>
                    <a:pt x="18" y="70"/>
                    <a:pt x="9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533" y="361"/>
                  </a:lnTo>
                  <a:cubicBezTo>
                    <a:pt x="1629" y="361"/>
                    <a:pt x="1714" y="291"/>
                    <a:pt x="1722" y="197"/>
                  </a:cubicBezTo>
                  <a:cubicBezTo>
                    <a:pt x="1731" y="90"/>
                    <a:pt x="1647" y="1"/>
                    <a:pt x="1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4237647" y="1086849"/>
              <a:ext cx="32846" cy="13714"/>
            </a:xfrm>
            <a:custGeom>
              <a:avLst/>
              <a:gdLst/>
              <a:ahLst/>
              <a:cxnLst/>
              <a:rect l="l" t="t" r="r" b="b"/>
              <a:pathLst>
                <a:path w="867" h="362" extrusionOk="0">
                  <a:moveTo>
                    <a:pt x="198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669" y="361"/>
                  </a:lnTo>
                  <a:cubicBezTo>
                    <a:pt x="765" y="361"/>
                    <a:pt x="849" y="291"/>
                    <a:pt x="858" y="197"/>
                  </a:cubicBezTo>
                  <a:cubicBezTo>
                    <a:pt x="866" y="90"/>
                    <a:pt x="782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4238594" y="1109239"/>
              <a:ext cx="114981" cy="13639"/>
            </a:xfrm>
            <a:custGeom>
              <a:avLst/>
              <a:gdLst/>
              <a:ahLst/>
              <a:cxnLst/>
              <a:rect l="l" t="t" r="r" b="b"/>
              <a:pathLst>
                <a:path w="3035" h="360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2837" y="360"/>
                  </a:lnTo>
                  <a:cubicBezTo>
                    <a:pt x="2933" y="360"/>
                    <a:pt x="3018" y="291"/>
                    <a:pt x="3026" y="197"/>
                  </a:cubicBezTo>
                  <a:cubicBezTo>
                    <a:pt x="3034" y="90"/>
                    <a:pt x="2951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4238139" y="1002442"/>
              <a:ext cx="54668" cy="49743"/>
            </a:xfrm>
            <a:custGeom>
              <a:avLst/>
              <a:gdLst/>
              <a:ahLst/>
              <a:cxnLst/>
              <a:rect l="l" t="t" r="r" b="b"/>
              <a:pathLst>
                <a:path w="1443" h="1313" extrusionOk="0">
                  <a:moveTo>
                    <a:pt x="1081" y="395"/>
                  </a:moveTo>
                  <a:lnTo>
                    <a:pt x="1081" y="951"/>
                  </a:lnTo>
                  <a:lnTo>
                    <a:pt x="360" y="951"/>
                  </a:lnTo>
                  <a:lnTo>
                    <a:pt x="360" y="395"/>
                  </a:lnTo>
                  <a:close/>
                  <a:moveTo>
                    <a:pt x="184" y="0"/>
                  </a:moveTo>
                  <a:cubicBezTo>
                    <a:pt x="81" y="0"/>
                    <a:pt x="1" y="84"/>
                    <a:pt x="1" y="188"/>
                  </a:cubicBezTo>
                  <a:lnTo>
                    <a:pt x="1" y="1128"/>
                  </a:lnTo>
                  <a:cubicBezTo>
                    <a:pt x="1" y="1230"/>
                    <a:pt x="82" y="1313"/>
                    <a:pt x="185" y="1313"/>
                  </a:cubicBezTo>
                  <a:lnTo>
                    <a:pt x="1258" y="1313"/>
                  </a:lnTo>
                  <a:cubicBezTo>
                    <a:pt x="1360" y="1313"/>
                    <a:pt x="1443" y="1230"/>
                    <a:pt x="1443" y="1128"/>
                  </a:cubicBezTo>
                  <a:lnTo>
                    <a:pt x="1443" y="186"/>
                  </a:lnTo>
                  <a:cubicBezTo>
                    <a:pt x="1443" y="83"/>
                    <a:pt x="1360" y="0"/>
                    <a:pt x="1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4300157" y="1002404"/>
              <a:ext cx="54706" cy="49743"/>
            </a:xfrm>
            <a:custGeom>
              <a:avLst/>
              <a:gdLst/>
              <a:ahLst/>
              <a:cxnLst/>
              <a:rect l="l" t="t" r="r" b="b"/>
              <a:pathLst>
                <a:path w="1444" h="1313" extrusionOk="0">
                  <a:moveTo>
                    <a:pt x="1084" y="396"/>
                  </a:moveTo>
                  <a:lnTo>
                    <a:pt x="1084" y="952"/>
                  </a:lnTo>
                  <a:lnTo>
                    <a:pt x="362" y="952"/>
                  </a:lnTo>
                  <a:lnTo>
                    <a:pt x="362" y="396"/>
                  </a:lnTo>
                  <a:close/>
                  <a:moveTo>
                    <a:pt x="186" y="0"/>
                  </a:moveTo>
                  <a:cubicBezTo>
                    <a:pt x="83" y="0"/>
                    <a:pt x="1" y="83"/>
                    <a:pt x="1" y="184"/>
                  </a:cubicBezTo>
                  <a:lnTo>
                    <a:pt x="1" y="1125"/>
                  </a:lnTo>
                  <a:cubicBezTo>
                    <a:pt x="1" y="1230"/>
                    <a:pt x="83" y="1312"/>
                    <a:pt x="184" y="1312"/>
                  </a:cubicBezTo>
                  <a:lnTo>
                    <a:pt x="1260" y="1312"/>
                  </a:lnTo>
                  <a:cubicBezTo>
                    <a:pt x="1361" y="1312"/>
                    <a:pt x="1444" y="1230"/>
                    <a:pt x="1444" y="1127"/>
                  </a:cubicBezTo>
                  <a:lnTo>
                    <a:pt x="1444" y="184"/>
                  </a:lnTo>
                  <a:cubicBezTo>
                    <a:pt x="1444" y="83"/>
                    <a:pt x="1361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41"/>
          <p:cNvGrpSpPr/>
          <p:nvPr/>
        </p:nvGrpSpPr>
        <p:grpSpPr>
          <a:xfrm>
            <a:off x="1017225" y="1219139"/>
            <a:ext cx="284360" cy="341145"/>
            <a:chOff x="3198385" y="713303"/>
            <a:chExt cx="397262" cy="476593"/>
          </a:xfrm>
        </p:grpSpPr>
        <p:sp>
          <p:nvSpPr>
            <p:cNvPr id="1656" name="Google Shape;1656;p41"/>
            <p:cNvSpPr/>
            <p:nvPr/>
          </p:nvSpPr>
          <p:spPr>
            <a:xfrm>
              <a:off x="3198385" y="713303"/>
              <a:ext cx="397262" cy="476593"/>
            </a:xfrm>
            <a:custGeom>
              <a:avLst/>
              <a:gdLst/>
              <a:ahLst/>
              <a:cxnLst/>
              <a:rect l="l" t="t" r="r" b="b"/>
              <a:pathLst>
                <a:path w="10486" h="12580" extrusionOk="0">
                  <a:moveTo>
                    <a:pt x="7669" y="666"/>
                  </a:moveTo>
                  <a:lnTo>
                    <a:pt x="9145" y="2358"/>
                  </a:lnTo>
                  <a:lnTo>
                    <a:pt x="7669" y="2358"/>
                  </a:lnTo>
                  <a:lnTo>
                    <a:pt x="7669" y="666"/>
                  </a:lnTo>
                  <a:close/>
                  <a:moveTo>
                    <a:pt x="10126" y="7469"/>
                  </a:moveTo>
                  <a:lnTo>
                    <a:pt x="10126" y="9730"/>
                  </a:lnTo>
                  <a:lnTo>
                    <a:pt x="7711" y="9730"/>
                  </a:lnTo>
                  <a:cubicBezTo>
                    <a:pt x="7616" y="9730"/>
                    <a:pt x="7531" y="9799"/>
                    <a:pt x="7523" y="9893"/>
                  </a:cubicBezTo>
                  <a:cubicBezTo>
                    <a:pt x="7515" y="10001"/>
                    <a:pt x="7598" y="10090"/>
                    <a:pt x="7703" y="10090"/>
                  </a:cubicBezTo>
                  <a:lnTo>
                    <a:pt x="9372" y="10090"/>
                  </a:lnTo>
                  <a:lnTo>
                    <a:pt x="9372" y="12220"/>
                  </a:lnTo>
                  <a:lnTo>
                    <a:pt x="1115" y="12220"/>
                  </a:lnTo>
                  <a:lnTo>
                    <a:pt x="1115" y="10090"/>
                  </a:lnTo>
                  <a:lnTo>
                    <a:pt x="6853" y="10090"/>
                  </a:lnTo>
                  <a:cubicBezTo>
                    <a:pt x="6949" y="10090"/>
                    <a:pt x="7034" y="10020"/>
                    <a:pt x="7043" y="9926"/>
                  </a:cubicBezTo>
                  <a:cubicBezTo>
                    <a:pt x="7052" y="9819"/>
                    <a:pt x="6967" y="9730"/>
                    <a:pt x="6860" y="9730"/>
                  </a:cubicBezTo>
                  <a:lnTo>
                    <a:pt x="362" y="9730"/>
                  </a:lnTo>
                  <a:lnTo>
                    <a:pt x="362" y="7469"/>
                  </a:lnTo>
                  <a:close/>
                  <a:moveTo>
                    <a:pt x="935" y="0"/>
                  </a:moveTo>
                  <a:cubicBezTo>
                    <a:pt x="835" y="0"/>
                    <a:pt x="754" y="81"/>
                    <a:pt x="754" y="182"/>
                  </a:cubicBezTo>
                  <a:lnTo>
                    <a:pt x="754" y="1012"/>
                  </a:lnTo>
                  <a:cubicBezTo>
                    <a:pt x="754" y="1107"/>
                    <a:pt x="823" y="1193"/>
                    <a:pt x="917" y="1201"/>
                  </a:cubicBezTo>
                  <a:cubicBezTo>
                    <a:pt x="923" y="1202"/>
                    <a:pt x="928" y="1202"/>
                    <a:pt x="934" y="1202"/>
                  </a:cubicBezTo>
                  <a:cubicBezTo>
                    <a:pt x="1033" y="1202"/>
                    <a:pt x="1113" y="1121"/>
                    <a:pt x="1113" y="1018"/>
                  </a:cubicBezTo>
                  <a:lnTo>
                    <a:pt x="1113" y="361"/>
                  </a:lnTo>
                  <a:lnTo>
                    <a:pt x="7306" y="361"/>
                  </a:lnTo>
                  <a:lnTo>
                    <a:pt x="7306" y="2536"/>
                  </a:lnTo>
                  <a:cubicBezTo>
                    <a:pt x="7306" y="2638"/>
                    <a:pt x="7389" y="2720"/>
                    <a:pt x="7491" y="2720"/>
                  </a:cubicBezTo>
                  <a:lnTo>
                    <a:pt x="9370" y="2720"/>
                  </a:lnTo>
                  <a:lnTo>
                    <a:pt x="9370" y="7112"/>
                  </a:lnTo>
                  <a:lnTo>
                    <a:pt x="1113" y="7112"/>
                  </a:lnTo>
                  <a:lnTo>
                    <a:pt x="1113" y="1869"/>
                  </a:lnTo>
                  <a:cubicBezTo>
                    <a:pt x="1113" y="1772"/>
                    <a:pt x="1044" y="1687"/>
                    <a:pt x="950" y="1678"/>
                  </a:cubicBezTo>
                  <a:cubicBezTo>
                    <a:pt x="945" y="1678"/>
                    <a:pt x="940" y="1677"/>
                    <a:pt x="935" y="1677"/>
                  </a:cubicBezTo>
                  <a:cubicBezTo>
                    <a:pt x="835" y="1677"/>
                    <a:pt x="754" y="1759"/>
                    <a:pt x="754" y="1861"/>
                  </a:cubicBezTo>
                  <a:lnTo>
                    <a:pt x="754" y="7112"/>
                  </a:lnTo>
                  <a:lnTo>
                    <a:pt x="184" y="7112"/>
                  </a:lnTo>
                  <a:cubicBezTo>
                    <a:pt x="82" y="7112"/>
                    <a:pt x="1" y="7194"/>
                    <a:pt x="1" y="7296"/>
                  </a:cubicBezTo>
                  <a:lnTo>
                    <a:pt x="1" y="9909"/>
                  </a:lnTo>
                  <a:cubicBezTo>
                    <a:pt x="1" y="10012"/>
                    <a:pt x="84" y="10093"/>
                    <a:pt x="184" y="10093"/>
                  </a:cubicBezTo>
                  <a:lnTo>
                    <a:pt x="754" y="10093"/>
                  </a:lnTo>
                  <a:lnTo>
                    <a:pt x="754" y="12397"/>
                  </a:lnTo>
                  <a:cubicBezTo>
                    <a:pt x="754" y="12499"/>
                    <a:pt x="836" y="12580"/>
                    <a:pt x="937" y="12580"/>
                  </a:cubicBezTo>
                  <a:lnTo>
                    <a:pt x="9549" y="12580"/>
                  </a:lnTo>
                  <a:cubicBezTo>
                    <a:pt x="9651" y="12580"/>
                    <a:pt x="9732" y="12497"/>
                    <a:pt x="9732" y="12397"/>
                  </a:cubicBezTo>
                  <a:lnTo>
                    <a:pt x="9732" y="10090"/>
                  </a:lnTo>
                  <a:lnTo>
                    <a:pt x="10302" y="10090"/>
                  </a:lnTo>
                  <a:cubicBezTo>
                    <a:pt x="10403" y="10090"/>
                    <a:pt x="10486" y="10008"/>
                    <a:pt x="10486" y="9905"/>
                  </a:cubicBezTo>
                  <a:lnTo>
                    <a:pt x="10486" y="7292"/>
                  </a:lnTo>
                  <a:cubicBezTo>
                    <a:pt x="10486" y="7191"/>
                    <a:pt x="10405" y="7109"/>
                    <a:pt x="10304" y="7109"/>
                  </a:cubicBezTo>
                  <a:lnTo>
                    <a:pt x="9732" y="7109"/>
                  </a:lnTo>
                  <a:lnTo>
                    <a:pt x="9732" y="2546"/>
                  </a:lnTo>
                  <a:cubicBezTo>
                    <a:pt x="9732" y="2502"/>
                    <a:pt x="9716" y="2458"/>
                    <a:pt x="9686" y="2426"/>
                  </a:cubicBezTo>
                  <a:lnTo>
                    <a:pt x="7621" y="63"/>
                  </a:lnTo>
                  <a:cubicBezTo>
                    <a:pt x="7586" y="22"/>
                    <a:pt x="7537" y="0"/>
                    <a:pt x="7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3252674" y="1008882"/>
              <a:ext cx="56562" cy="60995"/>
            </a:xfrm>
            <a:custGeom>
              <a:avLst/>
              <a:gdLst/>
              <a:ahLst/>
              <a:cxnLst/>
              <a:rect l="l" t="t" r="r" b="b"/>
              <a:pathLst>
                <a:path w="1493" h="1610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1"/>
                  </a:lnTo>
                  <a:lnTo>
                    <a:pt x="297" y="336"/>
                  </a:lnTo>
                  <a:cubicBezTo>
                    <a:pt x="268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1"/>
                  </a:cubicBezTo>
                  <a:cubicBezTo>
                    <a:pt x="1" y="488"/>
                    <a:pt x="31" y="598"/>
                    <a:pt x="116" y="647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0" y="1011"/>
                    <a:pt x="2" y="1121"/>
                    <a:pt x="51" y="1206"/>
                  </a:cubicBezTo>
                  <a:cubicBezTo>
                    <a:pt x="83" y="1264"/>
                    <a:pt x="145" y="1297"/>
                    <a:pt x="207" y="1297"/>
                  </a:cubicBezTo>
                  <a:cubicBezTo>
                    <a:pt x="237" y="1297"/>
                    <a:pt x="269" y="1289"/>
                    <a:pt x="297" y="1273"/>
                  </a:cubicBezTo>
                  <a:lnTo>
                    <a:pt x="567" y="1117"/>
                  </a:lnTo>
                  <a:lnTo>
                    <a:pt x="567" y="1420"/>
                  </a:lnTo>
                  <a:cubicBezTo>
                    <a:pt x="567" y="1515"/>
                    <a:pt x="636" y="1600"/>
                    <a:pt x="731" y="1609"/>
                  </a:cubicBezTo>
                  <a:cubicBezTo>
                    <a:pt x="736" y="1609"/>
                    <a:pt x="742" y="1609"/>
                    <a:pt x="747" y="1609"/>
                  </a:cubicBezTo>
                  <a:cubicBezTo>
                    <a:pt x="846" y="1609"/>
                    <a:pt x="927" y="1529"/>
                    <a:pt x="927" y="1430"/>
                  </a:cubicBezTo>
                  <a:lnTo>
                    <a:pt x="927" y="1117"/>
                  </a:lnTo>
                  <a:lnTo>
                    <a:pt x="1197" y="1273"/>
                  </a:lnTo>
                  <a:cubicBezTo>
                    <a:pt x="1225" y="1290"/>
                    <a:pt x="1255" y="1297"/>
                    <a:pt x="1287" y="1297"/>
                  </a:cubicBezTo>
                  <a:cubicBezTo>
                    <a:pt x="1350" y="1297"/>
                    <a:pt x="1409" y="1264"/>
                    <a:pt x="1443" y="1206"/>
                  </a:cubicBezTo>
                  <a:cubicBezTo>
                    <a:pt x="1492" y="1120"/>
                    <a:pt x="1464" y="1011"/>
                    <a:pt x="1377" y="960"/>
                  </a:cubicBezTo>
                  <a:lnTo>
                    <a:pt x="1108" y="804"/>
                  </a:lnTo>
                  <a:lnTo>
                    <a:pt x="1370" y="652"/>
                  </a:lnTo>
                  <a:cubicBezTo>
                    <a:pt x="1451" y="605"/>
                    <a:pt x="1491" y="502"/>
                    <a:pt x="1450" y="416"/>
                  </a:cubicBezTo>
                  <a:cubicBezTo>
                    <a:pt x="1419" y="349"/>
                    <a:pt x="1354" y="312"/>
                    <a:pt x="1287" y="312"/>
                  </a:cubicBezTo>
                  <a:cubicBezTo>
                    <a:pt x="1257" y="312"/>
                    <a:pt x="1225" y="320"/>
                    <a:pt x="1197" y="336"/>
                  </a:cubicBezTo>
                  <a:lnTo>
                    <a:pt x="927" y="491"/>
                  </a:lnTo>
                  <a:lnTo>
                    <a:pt x="927" y="189"/>
                  </a:lnTo>
                  <a:cubicBezTo>
                    <a:pt x="927" y="93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3329467" y="1008920"/>
              <a:ext cx="56676" cy="60957"/>
            </a:xfrm>
            <a:custGeom>
              <a:avLst/>
              <a:gdLst/>
              <a:ahLst/>
              <a:cxnLst/>
              <a:rect l="l" t="t" r="r" b="b"/>
              <a:pathLst>
                <a:path w="1496" h="1609" extrusionOk="0">
                  <a:moveTo>
                    <a:pt x="750" y="0"/>
                  </a:moveTo>
                  <a:cubicBezTo>
                    <a:pt x="650" y="0"/>
                    <a:pt x="570" y="81"/>
                    <a:pt x="570" y="180"/>
                  </a:cubicBezTo>
                  <a:lnTo>
                    <a:pt x="570" y="492"/>
                  </a:lnTo>
                  <a:lnTo>
                    <a:pt x="308" y="340"/>
                  </a:lnTo>
                  <a:cubicBezTo>
                    <a:pt x="277" y="323"/>
                    <a:pt x="243" y="314"/>
                    <a:pt x="209" y="314"/>
                  </a:cubicBezTo>
                  <a:cubicBezTo>
                    <a:pt x="152" y="314"/>
                    <a:pt x="97" y="339"/>
                    <a:pt x="62" y="387"/>
                  </a:cubicBezTo>
                  <a:cubicBezTo>
                    <a:pt x="0" y="474"/>
                    <a:pt x="29" y="594"/>
                    <a:pt x="120" y="646"/>
                  </a:cubicBezTo>
                  <a:lnTo>
                    <a:pt x="390" y="802"/>
                  </a:lnTo>
                  <a:lnTo>
                    <a:pt x="120" y="958"/>
                  </a:lnTo>
                  <a:cubicBezTo>
                    <a:pt x="35" y="1010"/>
                    <a:pt x="5" y="1120"/>
                    <a:pt x="55" y="1205"/>
                  </a:cubicBezTo>
                  <a:cubicBezTo>
                    <a:pt x="87" y="1263"/>
                    <a:pt x="149" y="1296"/>
                    <a:pt x="211" y="1296"/>
                  </a:cubicBezTo>
                  <a:cubicBezTo>
                    <a:pt x="240" y="1296"/>
                    <a:pt x="272" y="1288"/>
                    <a:pt x="301" y="1272"/>
                  </a:cubicBezTo>
                  <a:lnTo>
                    <a:pt x="570" y="1116"/>
                  </a:lnTo>
                  <a:lnTo>
                    <a:pt x="570" y="1419"/>
                  </a:lnTo>
                  <a:cubicBezTo>
                    <a:pt x="570" y="1514"/>
                    <a:pt x="640" y="1599"/>
                    <a:pt x="735" y="1608"/>
                  </a:cubicBezTo>
                  <a:cubicBezTo>
                    <a:pt x="740" y="1608"/>
                    <a:pt x="745" y="1608"/>
                    <a:pt x="751" y="1608"/>
                  </a:cubicBezTo>
                  <a:cubicBezTo>
                    <a:pt x="850" y="1608"/>
                    <a:pt x="930" y="1528"/>
                    <a:pt x="930" y="1429"/>
                  </a:cubicBezTo>
                  <a:lnTo>
                    <a:pt x="930" y="1116"/>
                  </a:lnTo>
                  <a:lnTo>
                    <a:pt x="1201" y="1272"/>
                  </a:lnTo>
                  <a:cubicBezTo>
                    <a:pt x="1229" y="1289"/>
                    <a:pt x="1259" y="1296"/>
                    <a:pt x="1291" y="1296"/>
                  </a:cubicBezTo>
                  <a:cubicBezTo>
                    <a:pt x="1353" y="1296"/>
                    <a:pt x="1413" y="1263"/>
                    <a:pt x="1447" y="1205"/>
                  </a:cubicBezTo>
                  <a:cubicBezTo>
                    <a:pt x="1496" y="1119"/>
                    <a:pt x="1466" y="1010"/>
                    <a:pt x="1381" y="959"/>
                  </a:cubicBezTo>
                  <a:lnTo>
                    <a:pt x="1109" y="803"/>
                  </a:lnTo>
                  <a:lnTo>
                    <a:pt x="1381" y="648"/>
                  </a:lnTo>
                  <a:cubicBezTo>
                    <a:pt x="1468" y="598"/>
                    <a:pt x="1496" y="488"/>
                    <a:pt x="1447" y="402"/>
                  </a:cubicBezTo>
                  <a:cubicBezTo>
                    <a:pt x="1413" y="344"/>
                    <a:pt x="1353" y="312"/>
                    <a:pt x="1291" y="312"/>
                  </a:cubicBezTo>
                  <a:cubicBezTo>
                    <a:pt x="1260" y="312"/>
                    <a:pt x="1229" y="320"/>
                    <a:pt x="1201" y="336"/>
                  </a:cubicBezTo>
                  <a:lnTo>
                    <a:pt x="930" y="492"/>
                  </a:lnTo>
                  <a:lnTo>
                    <a:pt x="930" y="190"/>
                  </a:lnTo>
                  <a:cubicBezTo>
                    <a:pt x="930" y="94"/>
                    <a:pt x="861" y="8"/>
                    <a:pt x="767" y="1"/>
                  </a:cubicBezTo>
                  <a:cubicBezTo>
                    <a:pt x="761" y="0"/>
                    <a:pt x="756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3407814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8" y="312"/>
                    <a:pt x="207" y="312"/>
                  </a:cubicBezTo>
                  <a:cubicBezTo>
                    <a:pt x="145" y="312"/>
                    <a:pt x="84" y="344"/>
                    <a:pt x="51" y="402"/>
                  </a:cubicBezTo>
                  <a:cubicBezTo>
                    <a:pt x="1" y="488"/>
                    <a:pt x="31" y="598"/>
                    <a:pt x="116" y="648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1" y="1010"/>
                    <a:pt x="2" y="1120"/>
                    <a:pt x="51" y="1205"/>
                  </a:cubicBezTo>
                  <a:cubicBezTo>
                    <a:pt x="86" y="1263"/>
                    <a:pt x="145" y="1296"/>
                    <a:pt x="207" y="1296"/>
                  </a:cubicBezTo>
                  <a:cubicBezTo>
                    <a:pt x="238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7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7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6" y="1296"/>
                    <a:pt x="1287" y="1296"/>
                  </a:cubicBezTo>
                  <a:cubicBezTo>
                    <a:pt x="1350" y="1296"/>
                    <a:pt x="1411" y="1263"/>
                    <a:pt x="1443" y="1205"/>
                  </a:cubicBezTo>
                  <a:cubicBezTo>
                    <a:pt x="1492" y="1119"/>
                    <a:pt x="1463" y="1010"/>
                    <a:pt x="1377" y="959"/>
                  </a:cubicBezTo>
                  <a:lnTo>
                    <a:pt x="1108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8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3484796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2"/>
                  </a:cubicBezTo>
                  <a:cubicBezTo>
                    <a:pt x="1" y="488"/>
                    <a:pt x="30" y="598"/>
                    <a:pt x="116" y="648"/>
                  </a:cubicBezTo>
                  <a:lnTo>
                    <a:pt x="386" y="803"/>
                  </a:lnTo>
                  <a:lnTo>
                    <a:pt x="116" y="959"/>
                  </a:lnTo>
                  <a:cubicBezTo>
                    <a:pt x="30" y="1010"/>
                    <a:pt x="2" y="1120"/>
                    <a:pt x="51" y="1205"/>
                  </a:cubicBezTo>
                  <a:cubicBezTo>
                    <a:pt x="83" y="1263"/>
                    <a:pt x="145" y="1296"/>
                    <a:pt x="207" y="1296"/>
                  </a:cubicBezTo>
                  <a:cubicBezTo>
                    <a:pt x="237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6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6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5" y="1296"/>
                    <a:pt x="1287" y="1296"/>
                  </a:cubicBezTo>
                  <a:cubicBezTo>
                    <a:pt x="1350" y="1296"/>
                    <a:pt x="1409" y="1263"/>
                    <a:pt x="1443" y="1205"/>
                  </a:cubicBezTo>
                  <a:cubicBezTo>
                    <a:pt x="1492" y="1119"/>
                    <a:pt x="1462" y="1010"/>
                    <a:pt x="1377" y="959"/>
                  </a:cubicBezTo>
                  <a:lnTo>
                    <a:pt x="1107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3342424" y="807220"/>
              <a:ext cx="109260" cy="154343"/>
            </a:xfrm>
            <a:custGeom>
              <a:avLst/>
              <a:gdLst/>
              <a:ahLst/>
              <a:cxnLst/>
              <a:rect l="l" t="t" r="r" b="b"/>
              <a:pathLst>
                <a:path w="2884" h="4074" extrusionOk="0">
                  <a:moveTo>
                    <a:pt x="1457" y="380"/>
                  </a:moveTo>
                  <a:cubicBezTo>
                    <a:pt x="1776" y="380"/>
                    <a:pt x="2032" y="645"/>
                    <a:pt x="2032" y="972"/>
                  </a:cubicBezTo>
                  <a:lnTo>
                    <a:pt x="2032" y="1517"/>
                  </a:lnTo>
                  <a:lnTo>
                    <a:pt x="885" y="1517"/>
                  </a:lnTo>
                  <a:lnTo>
                    <a:pt x="885" y="954"/>
                  </a:lnTo>
                  <a:cubicBezTo>
                    <a:pt x="885" y="654"/>
                    <a:pt x="1116" y="405"/>
                    <a:pt x="1411" y="381"/>
                  </a:cubicBezTo>
                  <a:cubicBezTo>
                    <a:pt x="1426" y="380"/>
                    <a:pt x="1442" y="380"/>
                    <a:pt x="1457" y="380"/>
                  </a:cubicBezTo>
                  <a:close/>
                  <a:moveTo>
                    <a:pt x="2342" y="1878"/>
                  </a:moveTo>
                  <a:cubicBezTo>
                    <a:pt x="2441" y="1878"/>
                    <a:pt x="2524" y="1959"/>
                    <a:pt x="2524" y="2058"/>
                  </a:cubicBezTo>
                  <a:lnTo>
                    <a:pt x="2524" y="3532"/>
                  </a:lnTo>
                  <a:cubicBezTo>
                    <a:pt x="2524" y="3631"/>
                    <a:pt x="2442" y="3712"/>
                    <a:pt x="2343" y="3712"/>
                  </a:cubicBezTo>
                  <a:lnTo>
                    <a:pt x="576" y="3712"/>
                  </a:lnTo>
                  <a:cubicBezTo>
                    <a:pt x="476" y="3712"/>
                    <a:pt x="395" y="3631"/>
                    <a:pt x="395" y="3532"/>
                  </a:cubicBezTo>
                  <a:lnTo>
                    <a:pt x="395" y="2058"/>
                  </a:lnTo>
                  <a:cubicBezTo>
                    <a:pt x="395" y="1959"/>
                    <a:pt x="476" y="1878"/>
                    <a:pt x="576" y="1878"/>
                  </a:cubicBezTo>
                  <a:close/>
                  <a:moveTo>
                    <a:pt x="1442" y="0"/>
                  </a:moveTo>
                  <a:cubicBezTo>
                    <a:pt x="918" y="0"/>
                    <a:pt x="492" y="428"/>
                    <a:pt x="492" y="951"/>
                  </a:cubicBezTo>
                  <a:lnTo>
                    <a:pt x="492" y="1513"/>
                  </a:lnTo>
                  <a:cubicBezTo>
                    <a:pt x="216" y="1545"/>
                    <a:pt x="1" y="1778"/>
                    <a:pt x="1" y="2057"/>
                  </a:cubicBezTo>
                  <a:lnTo>
                    <a:pt x="1" y="3525"/>
                  </a:lnTo>
                  <a:cubicBezTo>
                    <a:pt x="1" y="3828"/>
                    <a:pt x="247" y="4073"/>
                    <a:pt x="549" y="4073"/>
                  </a:cubicBezTo>
                  <a:lnTo>
                    <a:pt x="2334" y="4073"/>
                  </a:lnTo>
                  <a:cubicBezTo>
                    <a:pt x="2638" y="4073"/>
                    <a:pt x="2883" y="3827"/>
                    <a:pt x="2883" y="3525"/>
                  </a:cubicBezTo>
                  <a:lnTo>
                    <a:pt x="2883" y="2057"/>
                  </a:lnTo>
                  <a:cubicBezTo>
                    <a:pt x="2883" y="1778"/>
                    <a:pt x="2668" y="1545"/>
                    <a:pt x="2392" y="1513"/>
                  </a:cubicBezTo>
                  <a:lnTo>
                    <a:pt x="2392" y="950"/>
                  </a:lnTo>
                  <a:cubicBezTo>
                    <a:pt x="2393" y="427"/>
                    <a:pt x="1966" y="0"/>
                    <a:pt x="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3387735" y="903637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7" y="0"/>
                  </a:moveTo>
                  <a:cubicBezTo>
                    <a:pt x="111" y="0"/>
                    <a:pt x="1" y="110"/>
                    <a:pt x="1" y="246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6"/>
                  </a:cubicBezTo>
                  <a:cubicBezTo>
                    <a:pt x="493" y="110"/>
                    <a:pt x="383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5801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125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/>
              <a:t>Отображение неправильных символов (</a:t>
            </a:r>
            <a:r>
              <a:rPr lang="en-US" sz="2000" dirty="0" err="1"/>
              <a:t>Mojibake</a:t>
            </a:r>
            <a:r>
              <a:rPr lang="en-US" sz="2000" dirty="0"/>
              <a:t>)</a:t>
            </a:r>
            <a:endParaRPr sz="2000"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263645" y="1215845"/>
            <a:ext cx="7710900" cy="3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0">
              <a:spcBef>
                <a:spcPts val="1000"/>
              </a:spcBef>
              <a:buNone/>
            </a:pPr>
            <a:r>
              <a:rPr lang="en-US" sz="2000" dirty="0" err="1"/>
              <a:t>Mojibake</a:t>
            </a:r>
            <a:r>
              <a:rPr lang="en-US" sz="2000" dirty="0"/>
              <a:t> (</a:t>
            </a:r>
            <a:r>
              <a:rPr lang="ja-JP" altLang="en-US" sz="2000" dirty="0"/>
              <a:t>文字化け</a:t>
            </a:r>
            <a:r>
              <a:rPr lang="en-US" altLang="ja-JP" sz="2000" dirty="0" smtClean="0"/>
              <a:t>)</a:t>
            </a:r>
            <a:r>
              <a:rPr lang="ru-RU" altLang="ja-JP" sz="2000" dirty="0" smtClean="0"/>
              <a:t/>
            </a:r>
            <a:br>
              <a:rPr lang="ru-RU" altLang="ja-JP" sz="2000" dirty="0" smtClean="0"/>
            </a:br>
            <a:r>
              <a:rPr lang="ru-RU" sz="2000" b="1" dirty="0" smtClean="0"/>
              <a:t/>
            </a:r>
            <a:br>
              <a:rPr lang="ru-RU" sz="2000" b="1" dirty="0" smtClean="0"/>
            </a:br>
            <a:r>
              <a:rPr lang="ru-RU" sz="2000" b="1" dirty="0" smtClean="0"/>
              <a:t>Примеры</a:t>
            </a:r>
          </a:p>
          <a:p>
            <a:pPr lvl="0" indent="0">
              <a:spcBef>
                <a:spcPts val="1000"/>
              </a:spcBef>
              <a:buNone/>
            </a:pPr>
            <a:r>
              <a:rPr lang="ru-RU" dirty="0" smtClean="0"/>
              <a:t>1. </a:t>
            </a:r>
            <a:r>
              <a:rPr lang="en-US" b="1" dirty="0" smtClean="0"/>
              <a:t>UTF-8</a:t>
            </a:r>
            <a:r>
              <a:rPr lang="ru-RU" b="1" dirty="0"/>
              <a:t>: </a:t>
            </a:r>
            <a:r>
              <a:rPr lang="ru-RU" dirty="0"/>
              <a:t>Привет, как дела?</a:t>
            </a:r>
            <a:endParaRPr dirty="0">
              <a:latin typeface="OCR A Extended" panose="02010509020102010303" pitchFamily="50" charset="0"/>
            </a:endParaRPr>
          </a:p>
          <a:p>
            <a:pPr lvl="0" indent="0">
              <a:spcBef>
                <a:spcPts val="1000"/>
              </a:spcBef>
              <a:buNone/>
            </a:pPr>
            <a:r>
              <a:rPr lang="en-US" b="1" dirty="0" smtClean="0"/>
              <a:t>Windows-1252</a:t>
            </a:r>
            <a:r>
              <a:rPr lang="ru-RU" b="1" dirty="0" smtClean="0"/>
              <a:t>: </a:t>
            </a:r>
            <a:r>
              <a:rPr lang="en-US" dirty="0"/>
              <a:t>ÐŸÑ€Ð¸Ð²ÐµÑ‚, ÐºÐ°Ðº Ð´ÐµÐ»Ð°? </a:t>
            </a:r>
            <a:endParaRPr lang="ru-RU" dirty="0" smtClean="0"/>
          </a:p>
          <a:p>
            <a:pPr lvl="0" indent="0">
              <a:spcBef>
                <a:spcPts val="1000"/>
              </a:spcBef>
              <a:buNone/>
            </a:pPr>
            <a:r>
              <a:rPr lang="ru-RU" dirty="0" smtClean="0"/>
              <a:t>2. </a:t>
            </a:r>
            <a:r>
              <a:rPr lang="en-US" b="1" dirty="0"/>
              <a:t>UTF-8</a:t>
            </a:r>
            <a:r>
              <a:rPr lang="ru-RU" b="1" dirty="0"/>
              <a:t>: </a:t>
            </a:r>
            <a:r>
              <a:rPr lang="ru-RU" dirty="0"/>
              <a:t>Москва — столица России</a:t>
            </a:r>
            <a:r>
              <a:rPr lang="ru-RU" dirty="0" smtClean="0"/>
              <a:t>.</a:t>
            </a:r>
          </a:p>
          <a:p>
            <a:pPr lvl="0" indent="0">
              <a:spcBef>
                <a:spcPts val="1000"/>
              </a:spcBef>
              <a:buNone/>
            </a:pPr>
            <a:r>
              <a:rPr lang="en-US" b="1" dirty="0"/>
              <a:t>Windows-1252</a:t>
            </a:r>
            <a:r>
              <a:rPr lang="ru-RU" b="1" dirty="0"/>
              <a:t>:</a:t>
            </a:r>
            <a:r>
              <a:rPr lang="ru-RU" b="1" dirty="0" smtClean="0"/>
              <a:t> </a:t>
            </a:r>
            <a:r>
              <a:rPr lang="en-US" dirty="0"/>
              <a:t>ÐœÐ¾ÑÐºÐ²Ð° â€” ÑÑ‚Ð¾Ð»Ð¸Ñ†Ð° Ð Ð¾ÑÑÐ¸Ð¸. 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20" y="941525"/>
            <a:ext cx="3983887" cy="19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5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41"/>
          <p:cNvSpPr txBox="1">
            <a:spLocks noGrp="1"/>
          </p:cNvSpPr>
          <p:nvPr>
            <p:ph type="title"/>
          </p:nvPr>
        </p:nvSpPr>
        <p:spPr>
          <a:xfrm>
            <a:off x="735240" y="3722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/>
              <a:t>Отображение неправильных символов (</a:t>
            </a:r>
            <a:r>
              <a:rPr lang="en-US" sz="2000" dirty="0" err="1"/>
              <a:t>Mojibake</a:t>
            </a:r>
            <a:r>
              <a:rPr lang="en-US" sz="2000" dirty="0"/>
              <a:t>)</a:t>
            </a:r>
            <a:endParaRPr sz="2000" dirty="0"/>
          </a:p>
        </p:txBody>
      </p:sp>
      <p:sp>
        <p:nvSpPr>
          <p:cNvPr id="1636" name="Google Shape;1636;p41"/>
          <p:cNvSpPr txBox="1">
            <a:spLocks noGrp="1"/>
          </p:cNvSpPr>
          <p:nvPr>
            <p:ph type="subTitle" idx="1"/>
          </p:nvPr>
        </p:nvSpPr>
        <p:spPr>
          <a:xfrm>
            <a:off x="788625" y="3217391"/>
            <a:ext cx="7085435" cy="708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ru-RU" dirty="0"/>
              <a:t>✔  UTF-8 в качестве стандарта по </a:t>
            </a:r>
            <a:r>
              <a:rPr lang="ru-RU" dirty="0" smtClean="0"/>
              <a:t>умолчанию</a:t>
            </a:r>
          </a:p>
          <a:p>
            <a:pPr>
              <a:lnSpc>
                <a:spcPct val="150000"/>
              </a:lnSpc>
            </a:pPr>
            <a:r>
              <a:rPr lang="ru-RU" dirty="0"/>
              <a:t>✔ </a:t>
            </a:r>
            <a:r>
              <a:rPr lang="ru-RU" dirty="0" smtClean="0"/>
              <a:t> Инструменты </a:t>
            </a:r>
            <a:r>
              <a:rPr lang="ru-RU" dirty="0"/>
              <a:t>тестирования шифрования, таких как iconv или chardet.</a:t>
            </a:r>
          </a:p>
        </p:txBody>
      </p:sp>
      <p:sp>
        <p:nvSpPr>
          <p:cNvPr id="1637" name="Google Shape;1637;p41"/>
          <p:cNvSpPr txBox="1">
            <a:spLocks noGrp="1"/>
          </p:cNvSpPr>
          <p:nvPr>
            <p:ph type="subTitle" idx="2"/>
          </p:nvPr>
        </p:nvSpPr>
        <p:spPr>
          <a:xfrm>
            <a:off x="704763" y="1612100"/>
            <a:ext cx="6953337" cy="7587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Текстовый </a:t>
            </a:r>
            <a:r>
              <a:rPr lang="ru-RU" dirty="0" smtClean="0"/>
              <a:t>файл считывается </a:t>
            </a:r>
            <a:r>
              <a:rPr lang="ru-RU" dirty="0"/>
              <a:t>другим кодировщиком</a:t>
            </a:r>
            <a:r>
              <a:rPr lang="ru-RU" dirty="0" smtClean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Перевод между несовместимыми кодировщиками без надлежащих правил.</a:t>
            </a:r>
          </a:p>
        </p:txBody>
      </p:sp>
      <p:sp>
        <p:nvSpPr>
          <p:cNvPr id="1638" name="Google Shape;1638;p41"/>
          <p:cNvSpPr txBox="1">
            <a:spLocks noGrp="1"/>
          </p:cNvSpPr>
          <p:nvPr>
            <p:ph type="subTitle" idx="3"/>
          </p:nvPr>
        </p:nvSpPr>
        <p:spPr>
          <a:xfrm>
            <a:off x="1361027" y="2666653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Решения </a:t>
            </a:r>
            <a:endParaRPr dirty="0"/>
          </a:p>
        </p:txBody>
      </p:sp>
      <p:sp>
        <p:nvSpPr>
          <p:cNvPr id="1639" name="Google Shape;1639;p41"/>
          <p:cNvSpPr txBox="1">
            <a:spLocks noGrp="1"/>
          </p:cNvSpPr>
          <p:nvPr>
            <p:ph type="subTitle" idx="4"/>
          </p:nvPr>
        </p:nvSpPr>
        <p:spPr>
          <a:xfrm>
            <a:off x="1301585" y="1256404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Причины</a:t>
            </a:r>
            <a:endParaRPr dirty="0"/>
          </a:p>
        </p:txBody>
      </p:sp>
      <p:grpSp>
        <p:nvGrpSpPr>
          <p:cNvPr id="1640" name="Google Shape;1640;p41"/>
          <p:cNvGrpSpPr/>
          <p:nvPr/>
        </p:nvGrpSpPr>
        <p:grpSpPr>
          <a:xfrm>
            <a:off x="1018987" y="2660784"/>
            <a:ext cx="336779" cy="341145"/>
            <a:chOff x="3906683" y="713190"/>
            <a:chExt cx="470494" cy="476593"/>
          </a:xfrm>
        </p:grpSpPr>
        <p:sp>
          <p:nvSpPr>
            <p:cNvPr id="1641" name="Google Shape;1641;p41"/>
            <p:cNvSpPr/>
            <p:nvPr/>
          </p:nvSpPr>
          <p:spPr>
            <a:xfrm>
              <a:off x="4044016" y="1026044"/>
              <a:ext cx="150100" cy="13676"/>
            </a:xfrm>
            <a:custGeom>
              <a:avLst/>
              <a:gdLst/>
              <a:ahLst/>
              <a:cxnLst/>
              <a:rect l="l" t="t" r="r" b="b"/>
              <a:pathLst>
                <a:path w="3962" h="361" extrusionOk="0">
                  <a:moveTo>
                    <a:pt x="199" y="0"/>
                  </a:moveTo>
                  <a:cubicBezTo>
                    <a:pt x="104" y="0"/>
                    <a:pt x="18" y="71"/>
                    <a:pt x="10" y="165"/>
                  </a:cubicBezTo>
                  <a:cubicBezTo>
                    <a:pt x="1" y="272"/>
                    <a:pt x="85" y="361"/>
                    <a:pt x="192" y="361"/>
                  </a:cubicBezTo>
                  <a:lnTo>
                    <a:pt x="3764" y="361"/>
                  </a:lnTo>
                  <a:cubicBezTo>
                    <a:pt x="3859" y="361"/>
                    <a:pt x="3944" y="292"/>
                    <a:pt x="3953" y="197"/>
                  </a:cubicBezTo>
                  <a:cubicBezTo>
                    <a:pt x="3961" y="89"/>
                    <a:pt x="3877" y="0"/>
                    <a:pt x="3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3971391" y="1026044"/>
              <a:ext cx="52774" cy="13676"/>
            </a:xfrm>
            <a:custGeom>
              <a:avLst/>
              <a:gdLst/>
              <a:ahLst/>
              <a:cxnLst/>
              <a:rect l="l" t="t" r="r" b="b"/>
              <a:pathLst>
                <a:path w="1393" h="361" extrusionOk="0">
                  <a:moveTo>
                    <a:pt x="198" y="0"/>
                  </a:moveTo>
                  <a:cubicBezTo>
                    <a:pt x="103" y="0"/>
                    <a:pt x="17" y="71"/>
                    <a:pt x="10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1194" y="361"/>
                  </a:lnTo>
                  <a:cubicBezTo>
                    <a:pt x="1290" y="361"/>
                    <a:pt x="1375" y="292"/>
                    <a:pt x="1383" y="197"/>
                  </a:cubicBezTo>
                  <a:cubicBezTo>
                    <a:pt x="1392" y="89"/>
                    <a:pt x="1308" y="0"/>
                    <a:pt x="1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3970785" y="1052147"/>
              <a:ext cx="225075" cy="13676"/>
            </a:xfrm>
            <a:custGeom>
              <a:avLst/>
              <a:gdLst/>
              <a:ahLst/>
              <a:cxnLst/>
              <a:rect l="l" t="t" r="r" b="b"/>
              <a:pathLst>
                <a:path w="5941" h="361" extrusionOk="0">
                  <a:moveTo>
                    <a:pt x="201" y="1"/>
                  </a:moveTo>
                  <a:cubicBezTo>
                    <a:pt x="105" y="1"/>
                    <a:pt x="20" y="70"/>
                    <a:pt x="11" y="165"/>
                  </a:cubicBezTo>
                  <a:cubicBezTo>
                    <a:pt x="1" y="272"/>
                    <a:pt x="88" y="361"/>
                    <a:pt x="194" y="361"/>
                  </a:cubicBezTo>
                  <a:lnTo>
                    <a:pt x="5741" y="361"/>
                  </a:lnTo>
                  <a:cubicBezTo>
                    <a:pt x="5837" y="361"/>
                    <a:pt x="5922" y="291"/>
                    <a:pt x="5932" y="196"/>
                  </a:cubicBezTo>
                  <a:cubicBezTo>
                    <a:pt x="5940" y="90"/>
                    <a:pt x="5855" y="1"/>
                    <a:pt x="57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4132213" y="1076961"/>
              <a:ext cx="62927" cy="13676"/>
            </a:xfrm>
            <a:custGeom>
              <a:avLst/>
              <a:gdLst/>
              <a:ahLst/>
              <a:cxnLst/>
              <a:rect l="l" t="t" r="r" b="b"/>
              <a:pathLst>
                <a:path w="1661" h="361" extrusionOk="0">
                  <a:moveTo>
                    <a:pt x="197" y="0"/>
                  </a:moveTo>
                  <a:cubicBezTo>
                    <a:pt x="102" y="0"/>
                    <a:pt x="17" y="69"/>
                    <a:pt x="9" y="164"/>
                  </a:cubicBezTo>
                  <a:cubicBezTo>
                    <a:pt x="0" y="271"/>
                    <a:pt x="84" y="360"/>
                    <a:pt x="189" y="360"/>
                  </a:cubicBezTo>
                  <a:lnTo>
                    <a:pt x="1462" y="360"/>
                  </a:lnTo>
                  <a:cubicBezTo>
                    <a:pt x="1558" y="360"/>
                    <a:pt x="1642" y="290"/>
                    <a:pt x="1651" y="195"/>
                  </a:cubicBezTo>
                  <a:cubicBezTo>
                    <a:pt x="1660" y="89"/>
                    <a:pt x="1576" y="0"/>
                    <a:pt x="14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3972376" y="1076923"/>
              <a:ext cx="139530" cy="13714"/>
            </a:xfrm>
            <a:custGeom>
              <a:avLst/>
              <a:gdLst/>
              <a:ahLst/>
              <a:cxnLst/>
              <a:rect l="l" t="t" r="r" b="b"/>
              <a:pathLst>
                <a:path w="3683" h="362" extrusionOk="0">
                  <a:moveTo>
                    <a:pt x="198" y="0"/>
                  </a:moveTo>
                  <a:cubicBezTo>
                    <a:pt x="103" y="0"/>
                    <a:pt x="17" y="69"/>
                    <a:pt x="10" y="163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3486" y="361"/>
                  </a:lnTo>
                  <a:cubicBezTo>
                    <a:pt x="3581" y="361"/>
                    <a:pt x="3666" y="291"/>
                    <a:pt x="3675" y="196"/>
                  </a:cubicBezTo>
                  <a:cubicBezTo>
                    <a:pt x="3683" y="89"/>
                    <a:pt x="3599" y="0"/>
                    <a:pt x="34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3971239" y="891969"/>
              <a:ext cx="124187" cy="95622"/>
            </a:xfrm>
            <a:custGeom>
              <a:avLst/>
              <a:gdLst/>
              <a:ahLst/>
              <a:cxnLst/>
              <a:rect l="l" t="t" r="r" b="b"/>
              <a:pathLst>
                <a:path w="3278" h="2524" extrusionOk="0">
                  <a:moveTo>
                    <a:pt x="2917" y="363"/>
                  </a:moveTo>
                  <a:lnTo>
                    <a:pt x="2917" y="2131"/>
                  </a:lnTo>
                  <a:lnTo>
                    <a:pt x="361" y="2131"/>
                  </a:lnTo>
                  <a:lnTo>
                    <a:pt x="361" y="363"/>
                  </a:lnTo>
                  <a:close/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2339"/>
                  </a:lnTo>
                  <a:cubicBezTo>
                    <a:pt x="0" y="2442"/>
                    <a:pt x="83" y="2523"/>
                    <a:pt x="185" y="2523"/>
                  </a:cubicBezTo>
                  <a:lnTo>
                    <a:pt x="3093" y="2523"/>
                  </a:lnTo>
                  <a:cubicBezTo>
                    <a:pt x="3195" y="2523"/>
                    <a:pt x="3277" y="2442"/>
                    <a:pt x="3277" y="2339"/>
                  </a:cubicBezTo>
                  <a:lnTo>
                    <a:pt x="3277" y="186"/>
                  </a:lnTo>
                  <a:cubicBezTo>
                    <a:pt x="3277" y="83"/>
                    <a:pt x="3195" y="0"/>
                    <a:pt x="30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3971239" y="788960"/>
              <a:ext cx="273189" cy="63382"/>
            </a:xfrm>
            <a:custGeom>
              <a:avLst/>
              <a:gdLst/>
              <a:ahLst/>
              <a:cxnLst/>
              <a:rect l="l" t="t" r="r" b="b"/>
              <a:pathLst>
                <a:path w="7211" h="1673" extrusionOk="0">
                  <a:moveTo>
                    <a:pt x="185" y="0"/>
                  </a:moveTo>
                  <a:cubicBezTo>
                    <a:pt x="83" y="0"/>
                    <a:pt x="0" y="83"/>
                    <a:pt x="0" y="186"/>
                  </a:cubicBezTo>
                  <a:lnTo>
                    <a:pt x="0" y="1491"/>
                  </a:lnTo>
                  <a:cubicBezTo>
                    <a:pt x="0" y="1591"/>
                    <a:pt x="82" y="1672"/>
                    <a:pt x="182" y="1672"/>
                  </a:cubicBezTo>
                  <a:lnTo>
                    <a:pt x="1997" y="1672"/>
                  </a:lnTo>
                  <a:cubicBezTo>
                    <a:pt x="2093" y="1672"/>
                    <a:pt x="2178" y="1603"/>
                    <a:pt x="2185" y="1509"/>
                  </a:cubicBezTo>
                  <a:cubicBezTo>
                    <a:pt x="2194" y="1402"/>
                    <a:pt x="2111" y="1313"/>
                    <a:pt x="2006" y="1313"/>
                  </a:cubicBezTo>
                  <a:lnTo>
                    <a:pt x="360" y="1313"/>
                  </a:lnTo>
                  <a:lnTo>
                    <a:pt x="360" y="362"/>
                  </a:lnTo>
                  <a:lnTo>
                    <a:pt x="6849" y="362"/>
                  </a:lnTo>
                  <a:lnTo>
                    <a:pt x="6849" y="1313"/>
                  </a:lnTo>
                  <a:lnTo>
                    <a:pt x="3003" y="1313"/>
                  </a:lnTo>
                  <a:cubicBezTo>
                    <a:pt x="2907" y="1313"/>
                    <a:pt x="2822" y="1382"/>
                    <a:pt x="2814" y="1476"/>
                  </a:cubicBezTo>
                  <a:cubicBezTo>
                    <a:pt x="2805" y="1583"/>
                    <a:pt x="2889" y="1672"/>
                    <a:pt x="2993" y="1672"/>
                  </a:cubicBezTo>
                  <a:lnTo>
                    <a:pt x="7026" y="1672"/>
                  </a:lnTo>
                  <a:cubicBezTo>
                    <a:pt x="7127" y="1672"/>
                    <a:pt x="7210" y="1590"/>
                    <a:pt x="7210" y="1488"/>
                  </a:cubicBezTo>
                  <a:lnTo>
                    <a:pt x="7210" y="185"/>
                  </a:lnTo>
                  <a:cubicBezTo>
                    <a:pt x="7209" y="82"/>
                    <a:pt x="7126" y="0"/>
                    <a:pt x="70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4238101" y="930498"/>
              <a:ext cx="116762" cy="42204"/>
            </a:xfrm>
            <a:custGeom>
              <a:avLst/>
              <a:gdLst/>
              <a:ahLst/>
              <a:cxnLst/>
              <a:rect l="l" t="t" r="r" b="b"/>
              <a:pathLst>
                <a:path w="3082" h="1114" extrusionOk="0">
                  <a:moveTo>
                    <a:pt x="2721" y="360"/>
                  </a:moveTo>
                  <a:lnTo>
                    <a:pt x="2721" y="720"/>
                  </a:lnTo>
                  <a:lnTo>
                    <a:pt x="361" y="720"/>
                  </a:lnTo>
                  <a:lnTo>
                    <a:pt x="361" y="360"/>
                  </a:lnTo>
                  <a:close/>
                  <a:moveTo>
                    <a:pt x="186" y="0"/>
                  </a:moveTo>
                  <a:cubicBezTo>
                    <a:pt x="83" y="0"/>
                    <a:pt x="1" y="82"/>
                    <a:pt x="1" y="185"/>
                  </a:cubicBezTo>
                  <a:lnTo>
                    <a:pt x="1" y="929"/>
                  </a:lnTo>
                  <a:cubicBezTo>
                    <a:pt x="1" y="1032"/>
                    <a:pt x="83" y="1114"/>
                    <a:pt x="186" y="1114"/>
                  </a:cubicBezTo>
                  <a:lnTo>
                    <a:pt x="2898" y="1114"/>
                  </a:lnTo>
                  <a:cubicBezTo>
                    <a:pt x="2999" y="1114"/>
                    <a:pt x="3082" y="1032"/>
                    <a:pt x="3082" y="929"/>
                  </a:cubicBezTo>
                  <a:lnTo>
                    <a:pt x="3082" y="185"/>
                  </a:lnTo>
                  <a:cubicBezTo>
                    <a:pt x="3081" y="82"/>
                    <a:pt x="2999" y="0"/>
                    <a:pt x="28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3906683" y="713190"/>
              <a:ext cx="470494" cy="476593"/>
            </a:xfrm>
            <a:custGeom>
              <a:avLst/>
              <a:gdLst/>
              <a:ahLst/>
              <a:cxnLst/>
              <a:rect l="l" t="t" r="r" b="b"/>
              <a:pathLst>
                <a:path w="12419" h="12580" extrusionOk="0">
                  <a:moveTo>
                    <a:pt x="10075" y="361"/>
                  </a:moveTo>
                  <a:cubicBezTo>
                    <a:pt x="10175" y="361"/>
                    <a:pt x="10256" y="443"/>
                    <a:pt x="10256" y="544"/>
                  </a:cubicBezTo>
                  <a:lnTo>
                    <a:pt x="10256" y="1312"/>
                  </a:lnTo>
                  <a:lnTo>
                    <a:pt x="361" y="1312"/>
                  </a:lnTo>
                  <a:lnTo>
                    <a:pt x="361" y="544"/>
                  </a:lnTo>
                  <a:cubicBezTo>
                    <a:pt x="361" y="444"/>
                    <a:pt x="442" y="361"/>
                    <a:pt x="544" y="361"/>
                  </a:cubicBezTo>
                  <a:close/>
                  <a:moveTo>
                    <a:pt x="10256" y="1705"/>
                  </a:moveTo>
                  <a:lnTo>
                    <a:pt x="10256" y="3999"/>
                  </a:lnTo>
                  <a:lnTo>
                    <a:pt x="361" y="3999"/>
                  </a:lnTo>
                  <a:lnTo>
                    <a:pt x="361" y="1705"/>
                  </a:lnTo>
                  <a:close/>
                  <a:moveTo>
                    <a:pt x="8553" y="5081"/>
                  </a:moveTo>
                  <a:lnTo>
                    <a:pt x="8553" y="5229"/>
                  </a:lnTo>
                  <a:cubicBezTo>
                    <a:pt x="8323" y="5312"/>
                    <a:pt x="8159" y="5538"/>
                    <a:pt x="8159" y="5804"/>
                  </a:cubicBezTo>
                  <a:lnTo>
                    <a:pt x="8159" y="6850"/>
                  </a:lnTo>
                  <a:lnTo>
                    <a:pt x="5996" y="6850"/>
                  </a:lnTo>
                  <a:lnTo>
                    <a:pt x="5996" y="5081"/>
                  </a:lnTo>
                  <a:close/>
                  <a:moveTo>
                    <a:pt x="10256" y="4359"/>
                  </a:moveTo>
                  <a:lnTo>
                    <a:pt x="10256" y="5211"/>
                  </a:lnTo>
                  <a:lnTo>
                    <a:pt x="8913" y="5211"/>
                  </a:lnTo>
                  <a:lnTo>
                    <a:pt x="8913" y="4904"/>
                  </a:lnTo>
                  <a:cubicBezTo>
                    <a:pt x="8913" y="4801"/>
                    <a:pt x="8830" y="4718"/>
                    <a:pt x="8728" y="4718"/>
                  </a:cubicBezTo>
                  <a:lnTo>
                    <a:pt x="5820" y="4718"/>
                  </a:lnTo>
                  <a:cubicBezTo>
                    <a:pt x="5719" y="4718"/>
                    <a:pt x="5636" y="4801"/>
                    <a:pt x="5636" y="4904"/>
                  </a:cubicBezTo>
                  <a:lnTo>
                    <a:pt x="5636" y="7058"/>
                  </a:lnTo>
                  <a:cubicBezTo>
                    <a:pt x="5636" y="7161"/>
                    <a:pt x="5719" y="7242"/>
                    <a:pt x="5820" y="7242"/>
                  </a:cubicBezTo>
                  <a:lnTo>
                    <a:pt x="8125" y="7242"/>
                  </a:lnTo>
                  <a:lnTo>
                    <a:pt x="8125" y="7603"/>
                  </a:lnTo>
                  <a:lnTo>
                    <a:pt x="361" y="7603"/>
                  </a:lnTo>
                  <a:lnTo>
                    <a:pt x="361" y="4359"/>
                  </a:lnTo>
                  <a:close/>
                  <a:moveTo>
                    <a:pt x="11816" y="5572"/>
                  </a:moveTo>
                  <a:cubicBezTo>
                    <a:pt x="11951" y="5572"/>
                    <a:pt x="12060" y="5681"/>
                    <a:pt x="12060" y="5816"/>
                  </a:cubicBezTo>
                  <a:lnTo>
                    <a:pt x="12060" y="6981"/>
                  </a:lnTo>
                  <a:lnTo>
                    <a:pt x="10017" y="6981"/>
                  </a:lnTo>
                  <a:cubicBezTo>
                    <a:pt x="9921" y="6981"/>
                    <a:pt x="9836" y="7051"/>
                    <a:pt x="9828" y="7145"/>
                  </a:cubicBezTo>
                  <a:cubicBezTo>
                    <a:pt x="9819" y="7252"/>
                    <a:pt x="9903" y="7341"/>
                    <a:pt x="10007" y="7341"/>
                  </a:cubicBezTo>
                  <a:lnTo>
                    <a:pt x="12059" y="7341"/>
                  </a:lnTo>
                  <a:lnTo>
                    <a:pt x="12059" y="9242"/>
                  </a:lnTo>
                  <a:lnTo>
                    <a:pt x="8520" y="9242"/>
                  </a:lnTo>
                  <a:lnTo>
                    <a:pt x="8520" y="7341"/>
                  </a:lnTo>
                  <a:lnTo>
                    <a:pt x="9135" y="7341"/>
                  </a:lnTo>
                  <a:cubicBezTo>
                    <a:pt x="9231" y="7341"/>
                    <a:pt x="9316" y="7272"/>
                    <a:pt x="9324" y="7178"/>
                  </a:cubicBezTo>
                  <a:cubicBezTo>
                    <a:pt x="9333" y="7070"/>
                    <a:pt x="9249" y="6981"/>
                    <a:pt x="9144" y="6981"/>
                  </a:cubicBezTo>
                  <a:lnTo>
                    <a:pt x="8520" y="6981"/>
                  </a:lnTo>
                  <a:lnTo>
                    <a:pt x="8520" y="5816"/>
                  </a:lnTo>
                  <a:cubicBezTo>
                    <a:pt x="8520" y="5681"/>
                    <a:pt x="8629" y="5572"/>
                    <a:pt x="8763" y="5572"/>
                  </a:cubicBezTo>
                  <a:close/>
                  <a:moveTo>
                    <a:pt x="8126" y="7963"/>
                  </a:moveTo>
                  <a:lnTo>
                    <a:pt x="8126" y="10257"/>
                  </a:lnTo>
                  <a:lnTo>
                    <a:pt x="544" y="10257"/>
                  </a:lnTo>
                  <a:cubicBezTo>
                    <a:pt x="442" y="10257"/>
                    <a:pt x="361" y="10175"/>
                    <a:pt x="361" y="10074"/>
                  </a:cubicBezTo>
                  <a:lnTo>
                    <a:pt x="361" y="7963"/>
                  </a:lnTo>
                  <a:close/>
                  <a:moveTo>
                    <a:pt x="12059" y="9635"/>
                  </a:moveTo>
                  <a:lnTo>
                    <a:pt x="12059" y="11043"/>
                  </a:lnTo>
                  <a:lnTo>
                    <a:pt x="8520" y="11043"/>
                  </a:lnTo>
                  <a:lnTo>
                    <a:pt x="8520" y="9635"/>
                  </a:lnTo>
                  <a:close/>
                  <a:moveTo>
                    <a:pt x="12057" y="11436"/>
                  </a:moveTo>
                  <a:lnTo>
                    <a:pt x="12057" y="11980"/>
                  </a:lnTo>
                  <a:cubicBezTo>
                    <a:pt x="12059" y="12115"/>
                    <a:pt x="11950" y="12223"/>
                    <a:pt x="11815" y="12223"/>
                  </a:cubicBezTo>
                  <a:lnTo>
                    <a:pt x="8762" y="12223"/>
                  </a:lnTo>
                  <a:cubicBezTo>
                    <a:pt x="8627" y="12223"/>
                    <a:pt x="8519" y="12115"/>
                    <a:pt x="8519" y="11980"/>
                  </a:cubicBezTo>
                  <a:lnTo>
                    <a:pt x="8519" y="11436"/>
                  </a:lnTo>
                  <a:close/>
                  <a:moveTo>
                    <a:pt x="551" y="0"/>
                  </a:moveTo>
                  <a:cubicBezTo>
                    <a:pt x="247" y="0"/>
                    <a:pt x="0" y="247"/>
                    <a:pt x="0" y="550"/>
                  </a:cubicBezTo>
                  <a:lnTo>
                    <a:pt x="0" y="10065"/>
                  </a:lnTo>
                  <a:cubicBezTo>
                    <a:pt x="0" y="10369"/>
                    <a:pt x="247" y="10615"/>
                    <a:pt x="551" y="10615"/>
                  </a:cubicBezTo>
                  <a:lnTo>
                    <a:pt x="8157" y="10615"/>
                  </a:lnTo>
                  <a:lnTo>
                    <a:pt x="8157" y="11969"/>
                  </a:lnTo>
                  <a:cubicBezTo>
                    <a:pt x="8157" y="12306"/>
                    <a:pt x="8431" y="12580"/>
                    <a:pt x="8768" y="12580"/>
                  </a:cubicBezTo>
                  <a:lnTo>
                    <a:pt x="11805" y="12580"/>
                  </a:lnTo>
                  <a:cubicBezTo>
                    <a:pt x="12142" y="12580"/>
                    <a:pt x="12416" y="12306"/>
                    <a:pt x="12416" y="11969"/>
                  </a:cubicBezTo>
                  <a:lnTo>
                    <a:pt x="12416" y="5819"/>
                  </a:lnTo>
                  <a:cubicBezTo>
                    <a:pt x="12418" y="5486"/>
                    <a:pt x="12145" y="5211"/>
                    <a:pt x="11809" y="5211"/>
                  </a:cubicBezTo>
                  <a:lnTo>
                    <a:pt x="10616" y="5211"/>
                  </a:lnTo>
                  <a:lnTo>
                    <a:pt x="10616" y="552"/>
                  </a:lnTo>
                  <a:cubicBezTo>
                    <a:pt x="10616" y="248"/>
                    <a:pt x="10370" y="0"/>
                    <a:pt x="10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4288526" y="1086849"/>
              <a:ext cx="65579" cy="13714"/>
            </a:xfrm>
            <a:custGeom>
              <a:avLst/>
              <a:gdLst/>
              <a:ahLst/>
              <a:cxnLst/>
              <a:rect l="l" t="t" r="r" b="b"/>
              <a:pathLst>
                <a:path w="1731" h="362" extrusionOk="0">
                  <a:moveTo>
                    <a:pt x="198" y="1"/>
                  </a:moveTo>
                  <a:cubicBezTo>
                    <a:pt x="102" y="1"/>
                    <a:pt x="18" y="70"/>
                    <a:pt x="9" y="165"/>
                  </a:cubicBezTo>
                  <a:cubicBezTo>
                    <a:pt x="1" y="272"/>
                    <a:pt x="85" y="361"/>
                    <a:pt x="189" y="361"/>
                  </a:cubicBezTo>
                  <a:lnTo>
                    <a:pt x="1533" y="361"/>
                  </a:lnTo>
                  <a:cubicBezTo>
                    <a:pt x="1629" y="361"/>
                    <a:pt x="1714" y="291"/>
                    <a:pt x="1722" y="197"/>
                  </a:cubicBezTo>
                  <a:cubicBezTo>
                    <a:pt x="1731" y="90"/>
                    <a:pt x="1647" y="1"/>
                    <a:pt x="15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4237647" y="1086849"/>
              <a:ext cx="32846" cy="13714"/>
            </a:xfrm>
            <a:custGeom>
              <a:avLst/>
              <a:gdLst/>
              <a:ahLst/>
              <a:cxnLst/>
              <a:rect l="l" t="t" r="r" b="b"/>
              <a:pathLst>
                <a:path w="867" h="362" extrusionOk="0">
                  <a:moveTo>
                    <a:pt x="198" y="1"/>
                  </a:moveTo>
                  <a:cubicBezTo>
                    <a:pt x="102" y="1"/>
                    <a:pt x="17" y="70"/>
                    <a:pt x="9" y="165"/>
                  </a:cubicBezTo>
                  <a:cubicBezTo>
                    <a:pt x="0" y="272"/>
                    <a:pt x="84" y="361"/>
                    <a:pt x="189" y="361"/>
                  </a:cubicBezTo>
                  <a:lnTo>
                    <a:pt x="669" y="361"/>
                  </a:lnTo>
                  <a:cubicBezTo>
                    <a:pt x="765" y="361"/>
                    <a:pt x="849" y="291"/>
                    <a:pt x="858" y="197"/>
                  </a:cubicBezTo>
                  <a:cubicBezTo>
                    <a:pt x="866" y="90"/>
                    <a:pt x="782" y="1"/>
                    <a:pt x="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4238594" y="1109239"/>
              <a:ext cx="114981" cy="13639"/>
            </a:xfrm>
            <a:custGeom>
              <a:avLst/>
              <a:gdLst/>
              <a:ahLst/>
              <a:cxnLst/>
              <a:rect l="l" t="t" r="r" b="b"/>
              <a:pathLst>
                <a:path w="3035" h="360" extrusionOk="0">
                  <a:moveTo>
                    <a:pt x="198" y="1"/>
                  </a:moveTo>
                  <a:cubicBezTo>
                    <a:pt x="102" y="1"/>
                    <a:pt x="17" y="70"/>
                    <a:pt x="10" y="164"/>
                  </a:cubicBezTo>
                  <a:cubicBezTo>
                    <a:pt x="0" y="270"/>
                    <a:pt x="84" y="360"/>
                    <a:pt x="189" y="360"/>
                  </a:cubicBezTo>
                  <a:lnTo>
                    <a:pt x="2837" y="360"/>
                  </a:lnTo>
                  <a:cubicBezTo>
                    <a:pt x="2933" y="360"/>
                    <a:pt x="3018" y="291"/>
                    <a:pt x="3026" y="197"/>
                  </a:cubicBezTo>
                  <a:cubicBezTo>
                    <a:pt x="3034" y="90"/>
                    <a:pt x="2951" y="1"/>
                    <a:pt x="2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4238139" y="1002442"/>
              <a:ext cx="54668" cy="49743"/>
            </a:xfrm>
            <a:custGeom>
              <a:avLst/>
              <a:gdLst/>
              <a:ahLst/>
              <a:cxnLst/>
              <a:rect l="l" t="t" r="r" b="b"/>
              <a:pathLst>
                <a:path w="1443" h="1313" extrusionOk="0">
                  <a:moveTo>
                    <a:pt x="1081" y="395"/>
                  </a:moveTo>
                  <a:lnTo>
                    <a:pt x="1081" y="951"/>
                  </a:lnTo>
                  <a:lnTo>
                    <a:pt x="360" y="951"/>
                  </a:lnTo>
                  <a:lnTo>
                    <a:pt x="360" y="395"/>
                  </a:lnTo>
                  <a:close/>
                  <a:moveTo>
                    <a:pt x="184" y="0"/>
                  </a:moveTo>
                  <a:cubicBezTo>
                    <a:pt x="81" y="0"/>
                    <a:pt x="1" y="84"/>
                    <a:pt x="1" y="188"/>
                  </a:cubicBezTo>
                  <a:lnTo>
                    <a:pt x="1" y="1128"/>
                  </a:lnTo>
                  <a:cubicBezTo>
                    <a:pt x="1" y="1230"/>
                    <a:pt x="82" y="1313"/>
                    <a:pt x="185" y="1313"/>
                  </a:cubicBezTo>
                  <a:lnTo>
                    <a:pt x="1258" y="1313"/>
                  </a:lnTo>
                  <a:cubicBezTo>
                    <a:pt x="1360" y="1313"/>
                    <a:pt x="1443" y="1230"/>
                    <a:pt x="1443" y="1128"/>
                  </a:cubicBezTo>
                  <a:lnTo>
                    <a:pt x="1443" y="186"/>
                  </a:lnTo>
                  <a:cubicBezTo>
                    <a:pt x="1443" y="83"/>
                    <a:pt x="1360" y="0"/>
                    <a:pt x="1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4300157" y="1002404"/>
              <a:ext cx="54706" cy="49743"/>
            </a:xfrm>
            <a:custGeom>
              <a:avLst/>
              <a:gdLst/>
              <a:ahLst/>
              <a:cxnLst/>
              <a:rect l="l" t="t" r="r" b="b"/>
              <a:pathLst>
                <a:path w="1444" h="1313" extrusionOk="0">
                  <a:moveTo>
                    <a:pt x="1084" y="396"/>
                  </a:moveTo>
                  <a:lnTo>
                    <a:pt x="1084" y="952"/>
                  </a:lnTo>
                  <a:lnTo>
                    <a:pt x="362" y="952"/>
                  </a:lnTo>
                  <a:lnTo>
                    <a:pt x="362" y="396"/>
                  </a:lnTo>
                  <a:close/>
                  <a:moveTo>
                    <a:pt x="186" y="0"/>
                  </a:moveTo>
                  <a:cubicBezTo>
                    <a:pt x="83" y="0"/>
                    <a:pt x="1" y="83"/>
                    <a:pt x="1" y="184"/>
                  </a:cubicBezTo>
                  <a:lnTo>
                    <a:pt x="1" y="1125"/>
                  </a:lnTo>
                  <a:cubicBezTo>
                    <a:pt x="1" y="1230"/>
                    <a:pt x="83" y="1312"/>
                    <a:pt x="184" y="1312"/>
                  </a:cubicBezTo>
                  <a:lnTo>
                    <a:pt x="1260" y="1312"/>
                  </a:lnTo>
                  <a:cubicBezTo>
                    <a:pt x="1361" y="1312"/>
                    <a:pt x="1444" y="1230"/>
                    <a:pt x="1444" y="1127"/>
                  </a:cubicBezTo>
                  <a:lnTo>
                    <a:pt x="1444" y="184"/>
                  </a:lnTo>
                  <a:cubicBezTo>
                    <a:pt x="1444" y="83"/>
                    <a:pt x="1361" y="0"/>
                    <a:pt x="12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5" name="Google Shape;1655;p41"/>
          <p:cNvGrpSpPr/>
          <p:nvPr/>
        </p:nvGrpSpPr>
        <p:grpSpPr>
          <a:xfrm>
            <a:off x="1017225" y="1219139"/>
            <a:ext cx="284360" cy="341145"/>
            <a:chOff x="3198385" y="713303"/>
            <a:chExt cx="397262" cy="476593"/>
          </a:xfrm>
        </p:grpSpPr>
        <p:sp>
          <p:nvSpPr>
            <p:cNvPr id="1656" name="Google Shape;1656;p41"/>
            <p:cNvSpPr/>
            <p:nvPr/>
          </p:nvSpPr>
          <p:spPr>
            <a:xfrm>
              <a:off x="3198385" y="713303"/>
              <a:ext cx="397262" cy="476593"/>
            </a:xfrm>
            <a:custGeom>
              <a:avLst/>
              <a:gdLst/>
              <a:ahLst/>
              <a:cxnLst/>
              <a:rect l="l" t="t" r="r" b="b"/>
              <a:pathLst>
                <a:path w="10486" h="12580" extrusionOk="0">
                  <a:moveTo>
                    <a:pt x="7669" y="666"/>
                  </a:moveTo>
                  <a:lnTo>
                    <a:pt x="9145" y="2358"/>
                  </a:lnTo>
                  <a:lnTo>
                    <a:pt x="7669" y="2358"/>
                  </a:lnTo>
                  <a:lnTo>
                    <a:pt x="7669" y="666"/>
                  </a:lnTo>
                  <a:close/>
                  <a:moveTo>
                    <a:pt x="10126" y="7469"/>
                  </a:moveTo>
                  <a:lnTo>
                    <a:pt x="10126" y="9730"/>
                  </a:lnTo>
                  <a:lnTo>
                    <a:pt x="7711" y="9730"/>
                  </a:lnTo>
                  <a:cubicBezTo>
                    <a:pt x="7616" y="9730"/>
                    <a:pt x="7531" y="9799"/>
                    <a:pt x="7523" y="9893"/>
                  </a:cubicBezTo>
                  <a:cubicBezTo>
                    <a:pt x="7515" y="10001"/>
                    <a:pt x="7598" y="10090"/>
                    <a:pt x="7703" y="10090"/>
                  </a:cubicBezTo>
                  <a:lnTo>
                    <a:pt x="9372" y="10090"/>
                  </a:lnTo>
                  <a:lnTo>
                    <a:pt x="9372" y="12220"/>
                  </a:lnTo>
                  <a:lnTo>
                    <a:pt x="1115" y="12220"/>
                  </a:lnTo>
                  <a:lnTo>
                    <a:pt x="1115" y="10090"/>
                  </a:lnTo>
                  <a:lnTo>
                    <a:pt x="6853" y="10090"/>
                  </a:lnTo>
                  <a:cubicBezTo>
                    <a:pt x="6949" y="10090"/>
                    <a:pt x="7034" y="10020"/>
                    <a:pt x="7043" y="9926"/>
                  </a:cubicBezTo>
                  <a:cubicBezTo>
                    <a:pt x="7052" y="9819"/>
                    <a:pt x="6967" y="9730"/>
                    <a:pt x="6860" y="9730"/>
                  </a:cubicBezTo>
                  <a:lnTo>
                    <a:pt x="362" y="9730"/>
                  </a:lnTo>
                  <a:lnTo>
                    <a:pt x="362" y="7469"/>
                  </a:lnTo>
                  <a:close/>
                  <a:moveTo>
                    <a:pt x="935" y="0"/>
                  </a:moveTo>
                  <a:cubicBezTo>
                    <a:pt x="835" y="0"/>
                    <a:pt x="754" y="81"/>
                    <a:pt x="754" y="182"/>
                  </a:cubicBezTo>
                  <a:lnTo>
                    <a:pt x="754" y="1012"/>
                  </a:lnTo>
                  <a:cubicBezTo>
                    <a:pt x="754" y="1107"/>
                    <a:pt x="823" y="1193"/>
                    <a:pt x="917" y="1201"/>
                  </a:cubicBezTo>
                  <a:cubicBezTo>
                    <a:pt x="923" y="1202"/>
                    <a:pt x="928" y="1202"/>
                    <a:pt x="934" y="1202"/>
                  </a:cubicBezTo>
                  <a:cubicBezTo>
                    <a:pt x="1033" y="1202"/>
                    <a:pt x="1113" y="1121"/>
                    <a:pt x="1113" y="1018"/>
                  </a:cubicBezTo>
                  <a:lnTo>
                    <a:pt x="1113" y="361"/>
                  </a:lnTo>
                  <a:lnTo>
                    <a:pt x="7306" y="361"/>
                  </a:lnTo>
                  <a:lnTo>
                    <a:pt x="7306" y="2536"/>
                  </a:lnTo>
                  <a:cubicBezTo>
                    <a:pt x="7306" y="2638"/>
                    <a:pt x="7389" y="2720"/>
                    <a:pt x="7491" y="2720"/>
                  </a:cubicBezTo>
                  <a:lnTo>
                    <a:pt x="9370" y="2720"/>
                  </a:lnTo>
                  <a:lnTo>
                    <a:pt x="9370" y="7112"/>
                  </a:lnTo>
                  <a:lnTo>
                    <a:pt x="1113" y="7112"/>
                  </a:lnTo>
                  <a:lnTo>
                    <a:pt x="1113" y="1869"/>
                  </a:lnTo>
                  <a:cubicBezTo>
                    <a:pt x="1113" y="1772"/>
                    <a:pt x="1044" y="1687"/>
                    <a:pt x="950" y="1678"/>
                  </a:cubicBezTo>
                  <a:cubicBezTo>
                    <a:pt x="945" y="1678"/>
                    <a:pt x="940" y="1677"/>
                    <a:pt x="935" y="1677"/>
                  </a:cubicBezTo>
                  <a:cubicBezTo>
                    <a:pt x="835" y="1677"/>
                    <a:pt x="754" y="1759"/>
                    <a:pt x="754" y="1861"/>
                  </a:cubicBezTo>
                  <a:lnTo>
                    <a:pt x="754" y="7112"/>
                  </a:lnTo>
                  <a:lnTo>
                    <a:pt x="184" y="7112"/>
                  </a:lnTo>
                  <a:cubicBezTo>
                    <a:pt x="82" y="7112"/>
                    <a:pt x="1" y="7194"/>
                    <a:pt x="1" y="7296"/>
                  </a:cubicBezTo>
                  <a:lnTo>
                    <a:pt x="1" y="9909"/>
                  </a:lnTo>
                  <a:cubicBezTo>
                    <a:pt x="1" y="10012"/>
                    <a:pt x="84" y="10093"/>
                    <a:pt x="184" y="10093"/>
                  </a:cubicBezTo>
                  <a:lnTo>
                    <a:pt x="754" y="10093"/>
                  </a:lnTo>
                  <a:lnTo>
                    <a:pt x="754" y="12397"/>
                  </a:lnTo>
                  <a:cubicBezTo>
                    <a:pt x="754" y="12499"/>
                    <a:pt x="836" y="12580"/>
                    <a:pt x="937" y="12580"/>
                  </a:cubicBezTo>
                  <a:lnTo>
                    <a:pt x="9549" y="12580"/>
                  </a:lnTo>
                  <a:cubicBezTo>
                    <a:pt x="9651" y="12580"/>
                    <a:pt x="9732" y="12497"/>
                    <a:pt x="9732" y="12397"/>
                  </a:cubicBezTo>
                  <a:lnTo>
                    <a:pt x="9732" y="10090"/>
                  </a:lnTo>
                  <a:lnTo>
                    <a:pt x="10302" y="10090"/>
                  </a:lnTo>
                  <a:cubicBezTo>
                    <a:pt x="10403" y="10090"/>
                    <a:pt x="10486" y="10008"/>
                    <a:pt x="10486" y="9905"/>
                  </a:cubicBezTo>
                  <a:lnTo>
                    <a:pt x="10486" y="7292"/>
                  </a:lnTo>
                  <a:cubicBezTo>
                    <a:pt x="10486" y="7191"/>
                    <a:pt x="10405" y="7109"/>
                    <a:pt x="10304" y="7109"/>
                  </a:cubicBezTo>
                  <a:lnTo>
                    <a:pt x="9732" y="7109"/>
                  </a:lnTo>
                  <a:lnTo>
                    <a:pt x="9732" y="2546"/>
                  </a:lnTo>
                  <a:cubicBezTo>
                    <a:pt x="9732" y="2502"/>
                    <a:pt x="9716" y="2458"/>
                    <a:pt x="9686" y="2426"/>
                  </a:cubicBezTo>
                  <a:lnTo>
                    <a:pt x="7621" y="63"/>
                  </a:lnTo>
                  <a:cubicBezTo>
                    <a:pt x="7586" y="22"/>
                    <a:pt x="7537" y="0"/>
                    <a:pt x="7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41"/>
            <p:cNvSpPr/>
            <p:nvPr/>
          </p:nvSpPr>
          <p:spPr>
            <a:xfrm>
              <a:off x="3252674" y="1008882"/>
              <a:ext cx="56562" cy="60995"/>
            </a:xfrm>
            <a:custGeom>
              <a:avLst/>
              <a:gdLst/>
              <a:ahLst/>
              <a:cxnLst/>
              <a:rect l="l" t="t" r="r" b="b"/>
              <a:pathLst>
                <a:path w="1493" h="1610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1"/>
                  </a:lnTo>
                  <a:lnTo>
                    <a:pt x="297" y="336"/>
                  </a:lnTo>
                  <a:cubicBezTo>
                    <a:pt x="268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1"/>
                  </a:cubicBezTo>
                  <a:cubicBezTo>
                    <a:pt x="1" y="488"/>
                    <a:pt x="31" y="598"/>
                    <a:pt x="116" y="647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0" y="1011"/>
                    <a:pt x="2" y="1121"/>
                    <a:pt x="51" y="1206"/>
                  </a:cubicBezTo>
                  <a:cubicBezTo>
                    <a:pt x="83" y="1264"/>
                    <a:pt x="145" y="1297"/>
                    <a:pt x="207" y="1297"/>
                  </a:cubicBezTo>
                  <a:cubicBezTo>
                    <a:pt x="237" y="1297"/>
                    <a:pt x="269" y="1289"/>
                    <a:pt x="297" y="1273"/>
                  </a:cubicBezTo>
                  <a:lnTo>
                    <a:pt x="567" y="1117"/>
                  </a:lnTo>
                  <a:lnTo>
                    <a:pt x="567" y="1420"/>
                  </a:lnTo>
                  <a:cubicBezTo>
                    <a:pt x="567" y="1515"/>
                    <a:pt x="636" y="1600"/>
                    <a:pt x="731" y="1609"/>
                  </a:cubicBezTo>
                  <a:cubicBezTo>
                    <a:pt x="736" y="1609"/>
                    <a:pt x="742" y="1609"/>
                    <a:pt x="747" y="1609"/>
                  </a:cubicBezTo>
                  <a:cubicBezTo>
                    <a:pt x="846" y="1609"/>
                    <a:pt x="927" y="1529"/>
                    <a:pt x="927" y="1430"/>
                  </a:cubicBezTo>
                  <a:lnTo>
                    <a:pt x="927" y="1117"/>
                  </a:lnTo>
                  <a:lnTo>
                    <a:pt x="1197" y="1273"/>
                  </a:lnTo>
                  <a:cubicBezTo>
                    <a:pt x="1225" y="1290"/>
                    <a:pt x="1255" y="1297"/>
                    <a:pt x="1287" y="1297"/>
                  </a:cubicBezTo>
                  <a:cubicBezTo>
                    <a:pt x="1350" y="1297"/>
                    <a:pt x="1409" y="1264"/>
                    <a:pt x="1443" y="1206"/>
                  </a:cubicBezTo>
                  <a:cubicBezTo>
                    <a:pt x="1492" y="1120"/>
                    <a:pt x="1464" y="1011"/>
                    <a:pt x="1377" y="960"/>
                  </a:cubicBezTo>
                  <a:lnTo>
                    <a:pt x="1108" y="804"/>
                  </a:lnTo>
                  <a:lnTo>
                    <a:pt x="1370" y="652"/>
                  </a:lnTo>
                  <a:cubicBezTo>
                    <a:pt x="1451" y="605"/>
                    <a:pt x="1491" y="502"/>
                    <a:pt x="1450" y="416"/>
                  </a:cubicBezTo>
                  <a:cubicBezTo>
                    <a:pt x="1419" y="349"/>
                    <a:pt x="1354" y="312"/>
                    <a:pt x="1287" y="312"/>
                  </a:cubicBezTo>
                  <a:cubicBezTo>
                    <a:pt x="1257" y="312"/>
                    <a:pt x="1225" y="320"/>
                    <a:pt x="1197" y="336"/>
                  </a:cubicBezTo>
                  <a:lnTo>
                    <a:pt x="927" y="491"/>
                  </a:lnTo>
                  <a:lnTo>
                    <a:pt x="927" y="189"/>
                  </a:lnTo>
                  <a:cubicBezTo>
                    <a:pt x="927" y="93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41"/>
            <p:cNvSpPr/>
            <p:nvPr/>
          </p:nvSpPr>
          <p:spPr>
            <a:xfrm>
              <a:off x="3329467" y="1008920"/>
              <a:ext cx="56676" cy="60957"/>
            </a:xfrm>
            <a:custGeom>
              <a:avLst/>
              <a:gdLst/>
              <a:ahLst/>
              <a:cxnLst/>
              <a:rect l="l" t="t" r="r" b="b"/>
              <a:pathLst>
                <a:path w="1496" h="1609" extrusionOk="0">
                  <a:moveTo>
                    <a:pt x="750" y="0"/>
                  </a:moveTo>
                  <a:cubicBezTo>
                    <a:pt x="650" y="0"/>
                    <a:pt x="570" y="81"/>
                    <a:pt x="570" y="180"/>
                  </a:cubicBezTo>
                  <a:lnTo>
                    <a:pt x="570" y="492"/>
                  </a:lnTo>
                  <a:lnTo>
                    <a:pt x="308" y="340"/>
                  </a:lnTo>
                  <a:cubicBezTo>
                    <a:pt x="277" y="323"/>
                    <a:pt x="243" y="314"/>
                    <a:pt x="209" y="314"/>
                  </a:cubicBezTo>
                  <a:cubicBezTo>
                    <a:pt x="152" y="314"/>
                    <a:pt x="97" y="339"/>
                    <a:pt x="62" y="387"/>
                  </a:cubicBezTo>
                  <a:cubicBezTo>
                    <a:pt x="0" y="474"/>
                    <a:pt x="29" y="594"/>
                    <a:pt x="120" y="646"/>
                  </a:cubicBezTo>
                  <a:lnTo>
                    <a:pt x="390" y="802"/>
                  </a:lnTo>
                  <a:lnTo>
                    <a:pt x="120" y="958"/>
                  </a:lnTo>
                  <a:cubicBezTo>
                    <a:pt x="35" y="1010"/>
                    <a:pt x="5" y="1120"/>
                    <a:pt x="55" y="1205"/>
                  </a:cubicBezTo>
                  <a:cubicBezTo>
                    <a:pt x="87" y="1263"/>
                    <a:pt x="149" y="1296"/>
                    <a:pt x="211" y="1296"/>
                  </a:cubicBezTo>
                  <a:cubicBezTo>
                    <a:pt x="240" y="1296"/>
                    <a:pt x="272" y="1288"/>
                    <a:pt x="301" y="1272"/>
                  </a:cubicBezTo>
                  <a:lnTo>
                    <a:pt x="570" y="1116"/>
                  </a:lnTo>
                  <a:lnTo>
                    <a:pt x="570" y="1419"/>
                  </a:lnTo>
                  <a:cubicBezTo>
                    <a:pt x="570" y="1514"/>
                    <a:pt x="640" y="1599"/>
                    <a:pt x="735" y="1608"/>
                  </a:cubicBezTo>
                  <a:cubicBezTo>
                    <a:pt x="740" y="1608"/>
                    <a:pt x="745" y="1608"/>
                    <a:pt x="751" y="1608"/>
                  </a:cubicBezTo>
                  <a:cubicBezTo>
                    <a:pt x="850" y="1608"/>
                    <a:pt x="930" y="1528"/>
                    <a:pt x="930" y="1429"/>
                  </a:cubicBezTo>
                  <a:lnTo>
                    <a:pt x="930" y="1116"/>
                  </a:lnTo>
                  <a:lnTo>
                    <a:pt x="1201" y="1272"/>
                  </a:lnTo>
                  <a:cubicBezTo>
                    <a:pt x="1229" y="1289"/>
                    <a:pt x="1259" y="1296"/>
                    <a:pt x="1291" y="1296"/>
                  </a:cubicBezTo>
                  <a:cubicBezTo>
                    <a:pt x="1353" y="1296"/>
                    <a:pt x="1413" y="1263"/>
                    <a:pt x="1447" y="1205"/>
                  </a:cubicBezTo>
                  <a:cubicBezTo>
                    <a:pt x="1496" y="1119"/>
                    <a:pt x="1466" y="1010"/>
                    <a:pt x="1381" y="959"/>
                  </a:cubicBezTo>
                  <a:lnTo>
                    <a:pt x="1109" y="803"/>
                  </a:lnTo>
                  <a:lnTo>
                    <a:pt x="1381" y="648"/>
                  </a:lnTo>
                  <a:cubicBezTo>
                    <a:pt x="1468" y="598"/>
                    <a:pt x="1496" y="488"/>
                    <a:pt x="1447" y="402"/>
                  </a:cubicBezTo>
                  <a:cubicBezTo>
                    <a:pt x="1413" y="344"/>
                    <a:pt x="1353" y="312"/>
                    <a:pt x="1291" y="312"/>
                  </a:cubicBezTo>
                  <a:cubicBezTo>
                    <a:pt x="1260" y="312"/>
                    <a:pt x="1229" y="320"/>
                    <a:pt x="1201" y="336"/>
                  </a:cubicBezTo>
                  <a:lnTo>
                    <a:pt x="930" y="492"/>
                  </a:lnTo>
                  <a:lnTo>
                    <a:pt x="930" y="190"/>
                  </a:lnTo>
                  <a:cubicBezTo>
                    <a:pt x="930" y="94"/>
                    <a:pt x="861" y="8"/>
                    <a:pt x="767" y="1"/>
                  </a:cubicBezTo>
                  <a:cubicBezTo>
                    <a:pt x="761" y="0"/>
                    <a:pt x="756" y="0"/>
                    <a:pt x="7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1"/>
            <p:cNvSpPr/>
            <p:nvPr/>
          </p:nvSpPr>
          <p:spPr>
            <a:xfrm>
              <a:off x="3407814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8" y="312"/>
                    <a:pt x="207" y="312"/>
                  </a:cubicBezTo>
                  <a:cubicBezTo>
                    <a:pt x="145" y="312"/>
                    <a:pt x="84" y="344"/>
                    <a:pt x="51" y="402"/>
                  </a:cubicBezTo>
                  <a:cubicBezTo>
                    <a:pt x="1" y="488"/>
                    <a:pt x="31" y="598"/>
                    <a:pt x="116" y="648"/>
                  </a:cubicBezTo>
                  <a:lnTo>
                    <a:pt x="387" y="803"/>
                  </a:lnTo>
                  <a:lnTo>
                    <a:pt x="116" y="959"/>
                  </a:lnTo>
                  <a:cubicBezTo>
                    <a:pt x="31" y="1010"/>
                    <a:pt x="2" y="1120"/>
                    <a:pt x="51" y="1205"/>
                  </a:cubicBezTo>
                  <a:cubicBezTo>
                    <a:pt x="86" y="1263"/>
                    <a:pt x="145" y="1296"/>
                    <a:pt x="207" y="1296"/>
                  </a:cubicBezTo>
                  <a:cubicBezTo>
                    <a:pt x="238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7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7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6" y="1296"/>
                    <a:pt x="1287" y="1296"/>
                  </a:cubicBezTo>
                  <a:cubicBezTo>
                    <a:pt x="1350" y="1296"/>
                    <a:pt x="1411" y="1263"/>
                    <a:pt x="1443" y="1205"/>
                  </a:cubicBezTo>
                  <a:cubicBezTo>
                    <a:pt x="1492" y="1119"/>
                    <a:pt x="1463" y="1010"/>
                    <a:pt x="1377" y="959"/>
                  </a:cubicBezTo>
                  <a:lnTo>
                    <a:pt x="1108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8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1"/>
            <p:cNvSpPr/>
            <p:nvPr/>
          </p:nvSpPr>
          <p:spPr>
            <a:xfrm>
              <a:off x="3484796" y="1008920"/>
              <a:ext cx="56562" cy="60957"/>
            </a:xfrm>
            <a:custGeom>
              <a:avLst/>
              <a:gdLst/>
              <a:ahLst/>
              <a:cxnLst/>
              <a:rect l="l" t="t" r="r" b="b"/>
              <a:pathLst>
                <a:path w="1493" h="1609" extrusionOk="0">
                  <a:moveTo>
                    <a:pt x="747" y="0"/>
                  </a:moveTo>
                  <a:cubicBezTo>
                    <a:pt x="646" y="0"/>
                    <a:pt x="566" y="81"/>
                    <a:pt x="566" y="180"/>
                  </a:cubicBezTo>
                  <a:lnTo>
                    <a:pt x="566" y="492"/>
                  </a:lnTo>
                  <a:lnTo>
                    <a:pt x="297" y="336"/>
                  </a:lnTo>
                  <a:cubicBezTo>
                    <a:pt x="269" y="320"/>
                    <a:pt x="237" y="312"/>
                    <a:pt x="207" y="312"/>
                  </a:cubicBezTo>
                  <a:cubicBezTo>
                    <a:pt x="144" y="312"/>
                    <a:pt x="84" y="344"/>
                    <a:pt x="51" y="402"/>
                  </a:cubicBezTo>
                  <a:cubicBezTo>
                    <a:pt x="1" y="488"/>
                    <a:pt x="30" y="598"/>
                    <a:pt x="116" y="648"/>
                  </a:cubicBezTo>
                  <a:lnTo>
                    <a:pt x="386" y="803"/>
                  </a:lnTo>
                  <a:lnTo>
                    <a:pt x="116" y="959"/>
                  </a:lnTo>
                  <a:cubicBezTo>
                    <a:pt x="30" y="1010"/>
                    <a:pt x="2" y="1120"/>
                    <a:pt x="51" y="1205"/>
                  </a:cubicBezTo>
                  <a:cubicBezTo>
                    <a:pt x="83" y="1263"/>
                    <a:pt x="145" y="1296"/>
                    <a:pt x="207" y="1296"/>
                  </a:cubicBezTo>
                  <a:cubicBezTo>
                    <a:pt x="237" y="1296"/>
                    <a:pt x="269" y="1288"/>
                    <a:pt x="297" y="1272"/>
                  </a:cubicBezTo>
                  <a:lnTo>
                    <a:pt x="567" y="1116"/>
                  </a:lnTo>
                  <a:lnTo>
                    <a:pt x="567" y="1419"/>
                  </a:lnTo>
                  <a:cubicBezTo>
                    <a:pt x="567" y="1514"/>
                    <a:pt x="636" y="1599"/>
                    <a:pt x="731" y="1608"/>
                  </a:cubicBezTo>
                  <a:cubicBezTo>
                    <a:pt x="736" y="1608"/>
                    <a:pt x="742" y="1608"/>
                    <a:pt x="747" y="1608"/>
                  </a:cubicBezTo>
                  <a:cubicBezTo>
                    <a:pt x="846" y="1608"/>
                    <a:pt x="927" y="1528"/>
                    <a:pt x="927" y="1429"/>
                  </a:cubicBezTo>
                  <a:lnTo>
                    <a:pt x="927" y="1116"/>
                  </a:lnTo>
                  <a:lnTo>
                    <a:pt x="1197" y="1272"/>
                  </a:lnTo>
                  <a:cubicBezTo>
                    <a:pt x="1225" y="1289"/>
                    <a:pt x="1255" y="1296"/>
                    <a:pt x="1287" y="1296"/>
                  </a:cubicBezTo>
                  <a:cubicBezTo>
                    <a:pt x="1350" y="1296"/>
                    <a:pt x="1409" y="1263"/>
                    <a:pt x="1443" y="1205"/>
                  </a:cubicBezTo>
                  <a:cubicBezTo>
                    <a:pt x="1492" y="1119"/>
                    <a:pt x="1462" y="1010"/>
                    <a:pt x="1377" y="959"/>
                  </a:cubicBezTo>
                  <a:lnTo>
                    <a:pt x="1107" y="803"/>
                  </a:lnTo>
                  <a:lnTo>
                    <a:pt x="1377" y="648"/>
                  </a:lnTo>
                  <a:cubicBezTo>
                    <a:pt x="1464" y="598"/>
                    <a:pt x="1492" y="488"/>
                    <a:pt x="1443" y="402"/>
                  </a:cubicBezTo>
                  <a:cubicBezTo>
                    <a:pt x="1409" y="344"/>
                    <a:pt x="1349" y="312"/>
                    <a:pt x="1287" y="312"/>
                  </a:cubicBezTo>
                  <a:cubicBezTo>
                    <a:pt x="1256" y="312"/>
                    <a:pt x="1225" y="320"/>
                    <a:pt x="1197" y="336"/>
                  </a:cubicBezTo>
                  <a:lnTo>
                    <a:pt x="927" y="492"/>
                  </a:lnTo>
                  <a:lnTo>
                    <a:pt x="927" y="190"/>
                  </a:lnTo>
                  <a:cubicBezTo>
                    <a:pt x="927" y="94"/>
                    <a:pt x="857" y="8"/>
                    <a:pt x="763" y="1"/>
                  </a:cubicBezTo>
                  <a:cubicBezTo>
                    <a:pt x="758" y="0"/>
                    <a:pt x="752" y="0"/>
                    <a:pt x="7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1"/>
            <p:cNvSpPr/>
            <p:nvPr/>
          </p:nvSpPr>
          <p:spPr>
            <a:xfrm>
              <a:off x="3342424" y="807220"/>
              <a:ext cx="109260" cy="154343"/>
            </a:xfrm>
            <a:custGeom>
              <a:avLst/>
              <a:gdLst/>
              <a:ahLst/>
              <a:cxnLst/>
              <a:rect l="l" t="t" r="r" b="b"/>
              <a:pathLst>
                <a:path w="2884" h="4074" extrusionOk="0">
                  <a:moveTo>
                    <a:pt x="1457" y="380"/>
                  </a:moveTo>
                  <a:cubicBezTo>
                    <a:pt x="1776" y="380"/>
                    <a:pt x="2032" y="645"/>
                    <a:pt x="2032" y="972"/>
                  </a:cubicBezTo>
                  <a:lnTo>
                    <a:pt x="2032" y="1517"/>
                  </a:lnTo>
                  <a:lnTo>
                    <a:pt x="885" y="1517"/>
                  </a:lnTo>
                  <a:lnTo>
                    <a:pt x="885" y="954"/>
                  </a:lnTo>
                  <a:cubicBezTo>
                    <a:pt x="885" y="654"/>
                    <a:pt x="1116" y="405"/>
                    <a:pt x="1411" y="381"/>
                  </a:cubicBezTo>
                  <a:cubicBezTo>
                    <a:pt x="1426" y="380"/>
                    <a:pt x="1442" y="380"/>
                    <a:pt x="1457" y="380"/>
                  </a:cubicBezTo>
                  <a:close/>
                  <a:moveTo>
                    <a:pt x="2342" y="1878"/>
                  </a:moveTo>
                  <a:cubicBezTo>
                    <a:pt x="2441" y="1878"/>
                    <a:pt x="2524" y="1959"/>
                    <a:pt x="2524" y="2058"/>
                  </a:cubicBezTo>
                  <a:lnTo>
                    <a:pt x="2524" y="3532"/>
                  </a:lnTo>
                  <a:cubicBezTo>
                    <a:pt x="2524" y="3631"/>
                    <a:pt x="2442" y="3712"/>
                    <a:pt x="2343" y="3712"/>
                  </a:cubicBezTo>
                  <a:lnTo>
                    <a:pt x="576" y="3712"/>
                  </a:lnTo>
                  <a:cubicBezTo>
                    <a:pt x="476" y="3712"/>
                    <a:pt x="395" y="3631"/>
                    <a:pt x="395" y="3532"/>
                  </a:cubicBezTo>
                  <a:lnTo>
                    <a:pt x="395" y="2058"/>
                  </a:lnTo>
                  <a:cubicBezTo>
                    <a:pt x="395" y="1959"/>
                    <a:pt x="476" y="1878"/>
                    <a:pt x="576" y="1878"/>
                  </a:cubicBezTo>
                  <a:close/>
                  <a:moveTo>
                    <a:pt x="1442" y="0"/>
                  </a:moveTo>
                  <a:cubicBezTo>
                    <a:pt x="918" y="0"/>
                    <a:pt x="492" y="428"/>
                    <a:pt x="492" y="951"/>
                  </a:cubicBezTo>
                  <a:lnTo>
                    <a:pt x="492" y="1513"/>
                  </a:lnTo>
                  <a:cubicBezTo>
                    <a:pt x="216" y="1545"/>
                    <a:pt x="1" y="1778"/>
                    <a:pt x="1" y="2057"/>
                  </a:cubicBezTo>
                  <a:lnTo>
                    <a:pt x="1" y="3525"/>
                  </a:lnTo>
                  <a:cubicBezTo>
                    <a:pt x="1" y="3828"/>
                    <a:pt x="247" y="4073"/>
                    <a:pt x="549" y="4073"/>
                  </a:cubicBezTo>
                  <a:lnTo>
                    <a:pt x="2334" y="4073"/>
                  </a:lnTo>
                  <a:cubicBezTo>
                    <a:pt x="2638" y="4073"/>
                    <a:pt x="2883" y="3827"/>
                    <a:pt x="2883" y="3525"/>
                  </a:cubicBezTo>
                  <a:lnTo>
                    <a:pt x="2883" y="2057"/>
                  </a:lnTo>
                  <a:cubicBezTo>
                    <a:pt x="2883" y="1778"/>
                    <a:pt x="2668" y="1545"/>
                    <a:pt x="2392" y="1513"/>
                  </a:cubicBezTo>
                  <a:lnTo>
                    <a:pt x="2392" y="950"/>
                  </a:lnTo>
                  <a:cubicBezTo>
                    <a:pt x="2393" y="427"/>
                    <a:pt x="1966" y="0"/>
                    <a:pt x="1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1"/>
            <p:cNvSpPr/>
            <p:nvPr/>
          </p:nvSpPr>
          <p:spPr>
            <a:xfrm>
              <a:off x="3387735" y="903637"/>
              <a:ext cx="18715" cy="18677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247" y="0"/>
                  </a:moveTo>
                  <a:cubicBezTo>
                    <a:pt x="111" y="0"/>
                    <a:pt x="1" y="110"/>
                    <a:pt x="1" y="246"/>
                  </a:cubicBezTo>
                  <a:cubicBezTo>
                    <a:pt x="1" y="383"/>
                    <a:pt x="111" y="493"/>
                    <a:pt x="247" y="493"/>
                  </a:cubicBezTo>
                  <a:cubicBezTo>
                    <a:pt x="383" y="493"/>
                    <a:pt x="493" y="383"/>
                    <a:pt x="493" y="246"/>
                  </a:cubicBezTo>
                  <a:cubicBezTo>
                    <a:pt x="493" y="110"/>
                    <a:pt x="383" y="0"/>
                    <a:pt x="2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98" name="Picture 6" descr="Iconv, set the charset to RCE: Exploiting the glibc to hack the PHP engine  (part 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343" y="4006463"/>
            <a:ext cx="979257" cy="489629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6490" y="3981312"/>
            <a:ext cx="562683" cy="492929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622662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 smtClean="0"/>
              <a:t>Сравнение</a:t>
            </a:r>
            <a:endParaRPr sz="2400" dirty="0"/>
          </a:p>
        </p:txBody>
      </p:sp>
      <p:graphicFrame>
        <p:nvGraphicFramePr>
          <p:cNvPr id="1460" name="Google Shape;1460;p36"/>
          <p:cNvGraphicFramePr/>
          <p:nvPr>
            <p:extLst>
              <p:ext uri="{D42A27DB-BD31-4B8C-83A1-F6EECF244321}">
                <p14:modId xmlns:p14="http://schemas.microsoft.com/office/powerpoint/2010/main" val="4235361299"/>
              </p:ext>
            </p:extLst>
          </p:nvPr>
        </p:nvGraphicFramePr>
        <p:xfrm>
          <a:off x="720000" y="1017726"/>
          <a:ext cx="7704000" cy="3462834"/>
        </p:xfrm>
        <a:graphic>
          <a:graphicData uri="http://schemas.openxmlformats.org/drawingml/2006/table">
            <a:tbl>
              <a:tblPr>
                <a:noFill/>
                <a:tableStyleId>{D12C2F99-86F0-4814-858A-D5BA04545246}</a:tableStyleId>
              </a:tblPr>
              <a:tblGrid>
                <a:gridCol w="1591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6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6262">
                  <a:extLst>
                    <a:ext uri="{9D8B030D-6E8A-4147-A177-3AD203B41FA5}">
                      <a16:colId xmlns:a16="http://schemas.microsoft.com/office/drawing/2014/main" val="1328527612"/>
                    </a:ext>
                  </a:extLst>
                </a:gridCol>
              </a:tblGrid>
              <a:tr h="57379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 u="sng" dirty="0" smtClean="0">
                          <a:solidFill>
                            <a:schemeClr val="dk1"/>
                          </a:solidFill>
                          <a:latin typeface="IBM Plex Mono"/>
                          <a:ea typeface="IBM Plex Mono"/>
                          <a:cs typeface="IBM Plex Mono"/>
                          <a:sym typeface="IBM Plex Mono"/>
                        </a:rPr>
                        <a:t>КРИТЕРИЙ</a:t>
                      </a:r>
                      <a:endParaRPr sz="1400" b="1" u="sng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400" b="1" u="sng" dirty="0" smtClean="0">
                          <a:effectLst/>
                        </a:rPr>
                        <a:t>ОШИБКИ </a:t>
                      </a:r>
                      <a:r>
                        <a:rPr lang="en-US" sz="1400" b="1" u="sng" dirty="0" smtClean="0">
                          <a:effectLst/>
                        </a:rPr>
                        <a:t>MOJIBAKE</a:t>
                      </a:r>
                      <a:endParaRPr lang="en-US" sz="1400" u="sng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1400" b="1" u="sng" dirty="0" smtClean="0"/>
                        <a:t>ОШИБКИ ПОТЕРИ ДАННЫХ</a:t>
                      </a:r>
                      <a:endParaRPr lang="ru-RU" sz="1400" b="1" u="sng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48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🛠</a:t>
                      </a:r>
                      <a:r>
                        <a:rPr lang="en-US" sz="1000" dirty="0" smtClean="0"/>
                        <a:t> </a:t>
                      </a:r>
                      <a:r>
                        <a:rPr lang="ru-RU" sz="1000" dirty="0" smtClean="0"/>
                        <a:t>Причина</a:t>
                      </a:r>
                      <a:endParaRPr sz="1000" b="1" u="sng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900" dirty="0" smtClean="0"/>
                        <a:t>Чтение данных с помощью кодировщика отличается от кодировщика для сохранении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900" dirty="0" smtClean="0"/>
                        <a:t>Сохранение данных в кодировках, которые не полностью поддерживают символы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79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🔄</a:t>
                      </a:r>
                      <a:r>
                        <a:rPr lang="en-US" sz="1000" dirty="0" smtClean="0"/>
                        <a:t> </a:t>
                      </a:r>
                      <a:r>
                        <a:rPr lang="ru-RU" sz="1000" dirty="0" smtClean="0"/>
                        <a:t>Упругость</a:t>
                      </a:r>
                      <a:endParaRPr sz="1000" b="1" u="sng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900" dirty="0" smtClean="0"/>
                        <a:t>Может быть исправлено, если знаете исходный кодировщик 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900" dirty="0" smtClean="0"/>
                        <a:t>Невозможно восстановить, если данные были потеряны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79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📜</a:t>
                      </a:r>
                      <a:r>
                        <a:rPr lang="en-US" sz="1000" dirty="0" smtClean="0"/>
                        <a:t> </a:t>
                      </a:r>
                      <a:r>
                        <a:rPr lang="ru-RU" sz="1000" dirty="0" smtClean="0"/>
                        <a:t>Исходные данные</a:t>
                      </a:r>
                      <a:endParaRPr sz="1000" b="1" u="sng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900" dirty="0" smtClean="0"/>
                        <a:t>Еще есть, но неправильно показыкается 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900" dirty="0" smtClean="0"/>
                        <a:t>Часть данных полностью утеряна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48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📌</a:t>
                      </a:r>
                      <a:r>
                        <a:rPr lang="en-US" sz="1000" dirty="0" smtClean="0"/>
                        <a:t> </a:t>
                      </a:r>
                      <a:r>
                        <a:rPr lang="ru-RU" sz="1000" dirty="0" smtClean="0"/>
                        <a:t>Опознавательные знаки</a:t>
                      </a:r>
                      <a:endParaRPr sz="1000" b="1" u="sng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/>
                        <a:t>Появляются странные персонажи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900" dirty="0" smtClean="0"/>
                        <a:t>Пропущенные символы заменены на? или □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48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🛠</a:t>
                      </a:r>
                      <a:r>
                        <a:rPr lang="en-US" sz="1000" dirty="0" smtClean="0"/>
                        <a:t> </a:t>
                      </a:r>
                      <a:r>
                        <a:rPr lang="ru-RU" sz="1000" dirty="0" smtClean="0"/>
                        <a:t>Как исправить</a:t>
                      </a:r>
                      <a:endParaRPr sz="1000" b="1" dirty="0">
                        <a:solidFill>
                          <a:schemeClr val="dk1"/>
                        </a:solidFill>
                        <a:latin typeface="IBM Plex Mono"/>
                        <a:ea typeface="IBM Plex Mono"/>
                        <a:cs typeface="IBM Plex Mono"/>
                        <a:sym typeface="IBM Plex Mon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900" dirty="0" smtClean="0"/>
                        <a:t>Определите правильный кодировщик и перечитайте файл еще раз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ru-RU" sz="900" dirty="0" smtClean="0"/>
                        <a:t>Используйте UTF-8 или Unicode для правильного хранения данных</a:t>
                      </a:r>
                      <a:endParaRPr sz="9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47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5" name="Google Shape;1485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0" name="Google Shape;1490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1" name="Google Shape;1491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92" name="Google Shape;1492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9" name="Google Shape;1499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" name="Google Shape;1510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1" name="Google Shape;1511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3" name="Google Shape;1513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4</a:t>
            </a:r>
            <a:endParaRPr dirty="0"/>
          </a:p>
        </p:txBody>
      </p:sp>
      <p:grpSp>
        <p:nvGrpSpPr>
          <p:cNvPr id="1516" name="Google Shape;151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17" name="Google Shape;151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8" name="Google Shape;151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38"/>
          <p:cNvSpPr txBox="1">
            <a:spLocks noGrp="1"/>
          </p:cNvSpPr>
          <p:nvPr>
            <p:ph type="title"/>
          </p:nvPr>
        </p:nvSpPr>
        <p:spPr>
          <a:xfrm>
            <a:off x="719999" y="2079325"/>
            <a:ext cx="81448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4800" dirty="0"/>
              <a:t>Проблемы безопасности</a:t>
            </a:r>
          </a:p>
        </p:txBody>
      </p: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68547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7166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/>
              <a:t>Атака, основанная на неправильном шифровании</a:t>
            </a:r>
            <a:endParaRPr sz="2400"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713225" y="1160775"/>
            <a:ext cx="7710900" cy="3496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b="1" dirty="0"/>
              <a:t>Unicode </a:t>
            </a:r>
            <a:r>
              <a:rPr lang="en-US" b="1" dirty="0" smtClean="0"/>
              <a:t>No</a:t>
            </a:r>
            <a:r>
              <a:rPr lang="vi-VN" b="1" dirty="0" smtClean="0"/>
              <a:t>rmalization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ru-RU" b="1" dirty="0" smtClean="0"/>
              <a:t>Пример 1:</a:t>
            </a:r>
          </a:p>
          <a:p>
            <a:pPr lvl="0" indent="0">
              <a:spcBef>
                <a:spcPts val="1000"/>
              </a:spcBef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U+00E9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→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é</a:t>
            </a:r>
            <a:endParaRPr lang="ru-RU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lvl="0" indent="0">
              <a:spcBef>
                <a:spcPts val="1000"/>
              </a:spcBef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U+0065 + U+0301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→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é</a:t>
            </a:r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lang="ru-RU" sz="1200" dirty="0"/>
              <a:t>(символ </a:t>
            </a: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e</a:t>
            </a:r>
            <a:r>
              <a:rPr lang="en-US" sz="1200" dirty="0"/>
              <a:t> </a:t>
            </a:r>
            <a:r>
              <a:rPr lang="en-US" sz="1200" dirty="0" smtClean="0"/>
              <a:t>+</a:t>
            </a:r>
            <a:r>
              <a:rPr lang="ru-RU" sz="1200" dirty="0" smtClean="0"/>
              <a:t> знак</a:t>
            </a:r>
            <a:r>
              <a:rPr lang="en-US" sz="1200" dirty="0" smtClean="0"/>
              <a:t> </a:t>
            </a:r>
            <a:r>
              <a:rPr lang="en-US" sz="1200" dirty="0" smtClean="0">
                <a:solidFill>
                  <a:schemeClr val="accent2">
                    <a:lumMod val="50000"/>
                  </a:schemeClr>
                </a:solidFill>
              </a:rPr>
              <a:t>‘</a:t>
            </a:r>
            <a:r>
              <a:rPr lang="ru-RU" sz="1200" dirty="0" smtClean="0"/>
              <a:t>)</a:t>
            </a:r>
          </a:p>
          <a:p>
            <a:pPr lvl="0" indent="0">
              <a:spcBef>
                <a:spcPts val="1000"/>
              </a:spcBef>
              <a:buNone/>
            </a:pPr>
            <a:r>
              <a:rPr lang="ru-RU" b="1" dirty="0" smtClean="0"/>
              <a:t>Пример 2:</a:t>
            </a:r>
            <a:r>
              <a:rPr lang="en-US" b="1" dirty="0" smtClean="0"/>
              <a:t> </a:t>
            </a:r>
            <a:r>
              <a:rPr lang="en-US" i="1" dirty="0" smtClean="0"/>
              <a:t>Python</a:t>
            </a:r>
            <a:endParaRPr lang="ru-RU" i="1" dirty="0" smtClean="0"/>
          </a:p>
          <a:p>
            <a:pPr lvl="0" indent="0">
              <a:spcBef>
                <a:spcPts val="1000"/>
              </a:spcBef>
              <a:buNone/>
            </a:pPr>
            <a:endParaRPr lang="en-US" dirty="0" smtClean="0"/>
          </a:p>
          <a:p>
            <a:pPr lvl="0" indent="0">
              <a:spcBef>
                <a:spcPts val="1000"/>
              </a:spcBef>
              <a:buNone/>
            </a:pPr>
            <a:endParaRPr dirty="0"/>
          </a:p>
          <a:p>
            <a:pPr marL="74295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dirty="0" err="1" smtClean="0"/>
              <a:t>admi</a:t>
            </a:r>
            <a:r>
              <a:rPr lang="en-US" dirty="0" smtClean="0"/>
              <a:t>𝑛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r>
              <a:rPr lang="en-US" sz="1200" dirty="0" smtClean="0"/>
              <a:t>(</a:t>
            </a:r>
            <a:r>
              <a:rPr lang="en-US" sz="1200" dirty="0"/>
              <a:t>𝑛 ≠ </a:t>
            </a:r>
            <a:r>
              <a:rPr lang="en-US" sz="1200" dirty="0" smtClean="0"/>
              <a:t>n)</a:t>
            </a:r>
          </a:p>
          <a:p>
            <a:pPr marL="742950" lvl="0" indent="-285750"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ru-RU" dirty="0" smtClean="0"/>
              <a:t>𝑛 (</a:t>
            </a:r>
            <a:r>
              <a:rPr lang="ru-RU" i="1" dirty="0"/>
              <a:t>U+1D5FB</a:t>
            </a:r>
            <a:r>
              <a:rPr lang="ru-RU" dirty="0"/>
              <a:t>) </a:t>
            </a:r>
            <a:r>
              <a:rPr lang="en-US" dirty="0" smtClean="0"/>
              <a:t>- </a:t>
            </a:r>
            <a:r>
              <a:rPr lang="ru-RU" sz="1200" b="1" dirty="0" smtClean="0"/>
              <a:t>Mathematical Sans-Serif</a:t>
            </a:r>
            <a:endParaRPr lang="en-US" sz="1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78" t="14600" r="35999" b="18097"/>
          <a:stretch/>
        </p:blipFill>
        <p:spPr>
          <a:xfrm>
            <a:off x="1230051" y="3069378"/>
            <a:ext cx="2495107" cy="63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6"/>
          <p:cNvSpPr txBox="1">
            <a:spLocks noGrp="1"/>
          </p:cNvSpPr>
          <p:nvPr>
            <p:ph type="title"/>
          </p:nvPr>
        </p:nvSpPr>
        <p:spPr>
          <a:xfrm>
            <a:off x="698349" y="720276"/>
            <a:ext cx="3145200" cy="10458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Способы защиты</a:t>
            </a:r>
            <a:endParaRPr dirty="0"/>
          </a:p>
        </p:txBody>
      </p:sp>
      <p:sp>
        <p:nvSpPr>
          <p:cNvPr id="1843" name="Google Shape;1843;p46"/>
          <p:cNvSpPr txBox="1">
            <a:spLocks noGrp="1"/>
          </p:cNvSpPr>
          <p:nvPr>
            <p:ph type="subTitle" idx="1"/>
          </p:nvPr>
        </p:nvSpPr>
        <p:spPr>
          <a:xfrm>
            <a:off x="720000" y="1766169"/>
            <a:ext cx="3145200" cy="2457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200000"/>
              </a:lnSpc>
              <a:buNone/>
            </a:pPr>
            <a:r>
              <a:rPr lang="ru-RU" dirty="0"/>
              <a:t>✔ </a:t>
            </a:r>
            <a:r>
              <a:rPr lang="en-US" dirty="0" smtClean="0"/>
              <a:t> </a:t>
            </a:r>
            <a:r>
              <a:rPr lang="en-US" b="1" dirty="0" smtClean="0"/>
              <a:t>Unicode Normalization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ru-RU" dirty="0"/>
              <a:t>✔ </a:t>
            </a:r>
            <a:r>
              <a:rPr lang="en-US" dirty="0" smtClean="0"/>
              <a:t> </a:t>
            </a:r>
            <a:r>
              <a:rPr lang="ru-RU" dirty="0" smtClean="0"/>
              <a:t>Библиотект, поддерживающие </a:t>
            </a:r>
            <a:r>
              <a:rPr lang="ru-RU" dirty="0"/>
              <a:t>безопасную </a:t>
            </a:r>
            <a:r>
              <a:rPr lang="ru-RU" dirty="0" smtClean="0"/>
              <a:t>обработку</a:t>
            </a:r>
          </a:p>
          <a:p>
            <a:pPr marL="0" lvl="0" indent="0">
              <a:lnSpc>
                <a:spcPct val="200000"/>
              </a:lnSpc>
              <a:buNone/>
            </a:pPr>
            <a:r>
              <a:rPr lang="ru-RU" dirty="0" smtClean="0"/>
              <a:t>✔ Проверка </a:t>
            </a:r>
            <a:r>
              <a:rPr lang="ru-RU" dirty="0"/>
              <a:t>и </a:t>
            </a:r>
            <a:r>
              <a:rPr lang="ru-RU" dirty="0" smtClean="0"/>
              <a:t>удаление ненужных символов</a:t>
            </a:r>
            <a:endParaRPr lang="en-US" b="1" dirty="0" smtClean="0"/>
          </a:p>
        </p:txBody>
      </p:sp>
      <p:grpSp>
        <p:nvGrpSpPr>
          <p:cNvPr id="1844" name="Google Shape;1844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5" name="Google Shape;1845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4" r="28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90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План доклада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8" name="Google Shape;1468;p37"/>
          <p:cNvSpPr txBox="1">
            <a:spLocks noGrp="1"/>
          </p:cNvSpPr>
          <p:nvPr>
            <p:ph type="subTitle" idx="9"/>
          </p:nvPr>
        </p:nvSpPr>
        <p:spPr>
          <a:xfrm>
            <a:off x="334419" y="145974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smtClean="0"/>
              <a:t>Введение</a:t>
            </a:r>
            <a:endParaRPr sz="1400" dirty="0"/>
          </a:p>
        </p:txBody>
      </p:sp>
      <p:sp>
        <p:nvSpPr>
          <p:cNvPr id="1469" name="Google Shape;1469;p37"/>
          <p:cNvSpPr txBox="1">
            <a:spLocks noGrp="1"/>
          </p:cNvSpPr>
          <p:nvPr>
            <p:ph type="subTitle" idx="1"/>
          </p:nvPr>
        </p:nvSpPr>
        <p:spPr>
          <a:xfrm>
            <a:off x="334419" y="1720646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000" b="1" dirty="0"/>
              <a:t>Шифрование данных </a:t>
            </a:r>
            <a:r>
              <a:rPr lang="ru-RU" sz="1000" b="1" dirty="0" smtClean="0"/>
              <a:t>и его </a:t>
            </a:r>
            <a:r>
              <a:rPr lang="ru-RU" sz="1000" b="1" dirty="0"/>
              <a:t>влияние на компьютерные </a:t>
            </a:r>
            <a:r>
              <a:rPr lang="ru-RU" sz="1000" b="1" dirty="0" smtClean="0"/>
              <a:t>системы</a:t>
            </a:r>
            <a:endParaRPr sz="1000" b="1" dirty="0"/>
          </a:p>
        </p:txBody>
      </p:sp>
      <p:sp>
        <p:nvSpPr>
          <p:cNvPr id="1470" name="Google Shape;1470;p37"/>
          <p:cNvSpPr txBox="1">
            <a:spLocks noGrp="1"/>
          </p:cNvSpPr>
          <p:nvPr>
            <p:ph type="subTitle" idx="2"/>
          </p:nvPr>
        </p:nvSpPr>
        <p:spPr>
          <a:xfrm>
            <a:off x="2911076" y="1996092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000" b="1" dirty="0" smtClean="0"/>
              <a:t>ASCII</a:t>
            </a:r>
            <a:r>
              <a:rPr lang="ru-RU" sz="1000" b="1" dirty="0" smtClean="0"/>
              <a:t>, </a:t>
            </a:r>
            <a:r>
              <a:rPr lang="en-US" sz="1000" b="1" dirty="0" smtClean="0"/>
              <a:t>Unicode</a:t>
            </a:r>
            <a:endParaRPr lang="en-US" sz="1000" b="1" dirty="0"/>
          </a:p>
        </p:txBody>
      </p:sp>
      <p:sp>
        <p:nvSpPr>
          <p:cNvPr id="1471" name="Google Shape;1471;p37"/>
          <p:cNvSpPr txBox="1">
            <a:spLocks noGrp="1"/>
          </p:cNvSpPr>
          <p:nvPr>
            <p:ph type="subTitle" idx="3"/>
          </p:nvPr>
        </p:nvSpPr>
        <p:spPr>
          <a:xfrm>
            <a:off x="232641" y="310908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000" b="1" dirty="0"/>
              <a:t>Атака на неправильном шифровании</a:t>
            </a:r>
          </a:p>
          <a:p>
            <a:r>
              <a:rPr lang="ru-RU" sz="1000" b="1" dirty="0"/>
              <a:t>SQL Injection</a:t>
            </a:r>
          </a:p>
        </p:txBody>
      </p:sp>
      <p:sp>
        <p:nvSpPr>
          <p:cNvPr id="1472" name="Google Shape;1472;p37"/>
          <p:cNvSpPr txBox="1">
            <a:spLocks noGrp="1"/>
          </p:cNvSpPr>
          <p:nvPr>
            <p:ph type="subTitle" idx="4"/>
          </p:nvPr>
        </p:nvSpPr>
        <p:spPr>
          <a:xfrm>
            <a:off x="2960449" y="3312957"/>
            <a:ext cx="3157761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sz="1000" b="1" dirty="0" smtClean="0"/>
              <a:t>Ошибки </a:t>
            </a:r>
            <a:r>
              <a:rPr lang="ru-RU" sz="1000" b="1" dirty="0"/>
              <a:t>в </a:t>
            </a:r>
            <a:r>
              <a:rPr lang="ru-RU" sz="1000" b="1" dirty="0" smtClean="0"/>
              <a:t>Флориде, США, отображения </a:t>
            </a:r>
            <a:r>
              <a:rPr lang="ru-RU" sz="1000" b="1" dirty="0"/>
              <a:t>эмодзи в Facebook / Twitter</a:t>
            </a:r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5"/>
          </p:nvPr>
        </p:nvSpPr>
        <p:spPr>
          <a:xfrm>
            <a:off x="316234" y="965298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6"/>
          </p:nvPr>
        </p:nvSpPr>
        <p:spPr>
          <a:xfrm>
            <a:off x="316234" y="2378236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0</a:t>
            </a:r>
            <a:r>
              <a:rPr lang="ru-RU" sz="2000" dirty="0" smtClean="0"/>
              <a:t>4</a:t>
            </a:r>
            <a:endParaRPr sz="2000" dirty="0"/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7"/>
          </p:nvPr>
        </p:nvSpPr>
        <p:spPr>
          <a:xfrm>
            <a:off x="2969310" y="966716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02</a:t>
            </a:r>
            <a:endParaRPr sz="2000" dirty="0"/>
          </a:p>
        </p:txBody>
      </p:sp>
      <p:sp>
        <p:nvSpPr>
          <p:cNvPr id="1476" name="Google Shape;1476;p37"/>
          <p:cNvSpPr txBox="1">
            <a:spLocks noGrp="1"/>
          </p:cNvSpPr>
          <p:nvPr>
            <p:ph type="title" idx="8"/>
          </p:nvPr>
        </p:nvSpPr>
        <p:spPr>
          <a:xfrm>
            <a:off x="3061316" y="235018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0</a:t>
            </a:r>
            <a:r>
              <a:rPr lang="ru-RU" sz="2000" dirty="0" smtClean="0"/>
              <a:t>5</a:t>
            </a:r>
            <a:endParaRPr sz="2000" dirty="0"/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3"/>
          </p:nvPr>
        </p:nvSpPr>
        <p:spPr>
          <a:xfrm>
            <a:off x="2995419" y="171503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400" dirty="0"/>
              <a:t>Принцип работы систем кодирования символов</a:t>
            </a:r>
            <a:endParaRPr sz="1400"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4"/>
          </p:nvPr>
        </p:nvSpPr>
        <p:spPr>
          <a:xfrm>
            <a:off x="356366" y="284712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400" dirty="0"/>
              <a:t>Проблемы безопасности</a:t>
            </a:r>
            <a:endParaRPr sz="1400" dirty="0"/>
          </a:p>
        </p:txBody>
      </p:sp>
      <p:sp>
        <p:nvSpPr>
          <p:cNvPr id="1479" name="Google Shape;1479;p37"/>
          <p:cNvSpPr txBox="1">
            <a:spLocks noGrp="1"/>
          </p:cNvSpPr>
          <p:nvPr>
            <p:ph type="subTitle" idx="15"/>
          </p:nvPr>
        </p:nvSpPr>
        <p:spPr>
          <a:xfrm>
            <a:off x="3061316" y="3079052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400" dirty="0" smtClean="0"/>
              <a:t>Практические </a:t>
            </a:r>
            <a:r>
              <a:rPr lang="ru-RU" sz="1400" dirty="0"/>
              <a:t>примеры проблем шифрования</a:t>
            </a:r>
            <a:endParaRPr sz="1400" dirty="0"/>
          </a:p>
        </p:txBody>
      </p:sp>
      <p:sp>
        <p:nvSpPr>
          <p:cNvPr id="19" name="Google Shape;1470;p37"/>
          <p:cNvSpPr txBox="1">
            <a:spLocks/>
          </p:cNvSpPr>
          <p:nvPr/>
        </p:nvSpPr>
        <p:spPr>
          <a:xfrm>
            <a:off x="6059581" y="1924834"/>
            <a:ext cx="2830538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1000" b="1" dirty="0"/>
              <a:t>Потеря </a:t>
            </a:r>
            <a:r>
              <a:rPr lang="ru-RU" sz="1000" b="1" dirty="0" smtClean="0"/>
              <a:t>данных </a:t>
            </a:r>
            <a:r>
              <a:rPr lang="ru-RU" sz="1000" b="1" dirty="0"/>
              <a:t>при </a:t>
            </a:r>
            <a:r>
              <a:rPr lang="ru-RU" sz="1000" b="1" dirty="0" smtClean="0"/>
              <a:t>переводом </a:t>
            </a:r>
            <a:r>
              <a:rPr lang="ru-RU" sz="1000" b="1" dirty="0"/>
              <a:t>между системами шифрования</a:t>
            </a:r>
            <a:r>
              <a:rPr lang="ru-RU" sz="1000" b="1" dirty="0" smtClean="0"/>
              <a:t>, Mojibake</a:t>
            </a:r>
            <a:endParaRPr lang="ru-RU" sz="1000" b="1" dirty="0"/>
          </a:p>
        </p:txBody>
      </p:sp>
      <p:sp>
        <p:nvSpPr>
          <p:cNvPr id="20" name="Google Shape;1472;p37"/>
          <p:cNvSpPr txBox="1">
            <a:spLocks/>
          </p:cNvSpPr>
          <p:nvPr/>
        </p:nvSpPr>
        <p:spPr>
          <a:xfrm>
            <a:off x="6232276" y="3312957"/>
            <a:ext cx="2830538" cy="7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ru-RU" sz="1000" b="1" dirty="0"/>
              <a:t>Настоящие стандарты шифрования</a:t>
            </a:r>
          </a:p>
          <a:p>
            <a:r>
              <a:rPr lang="ru-RU" sz="1000" b="1" dirty="0"/>
              <a:t>Направление будущего развития:</a:t>
            </a:r>
          </a:p>
        </p:txBody>
      </p:sp>
      <p:sp>
        <p:nvSpPr>
          <p:cNvPr id="21" name="Google Shape;1475;p37"/>
          <p:cNvSpPr txBox="1">
            <a:spLocks/>
          </p:cNvSpPr>
          <p:nvPr/>
        </p:nvSpPr>
        <p:spPr>
          <a:xfrm>
            <a:off x="6291859" y="887837"/>
            <a:ext cx="1124876" cy="76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" sz="2000" dirty="0" smtClean="0"/>
              <a:t>0</a:t>
            </a:r>
            <a:r>
              <a:rPr lang="ru-RU" sz="2000" dirty="0" smtClean="0"/>
              <a:t>3</a:t>
            </a:r>
            <a:endParaRPr lang="en" sz="2000" dirty="0"/>
          </a:p>
        </p:txBody>
      </p:sp>
      <p:sp>
        <p:nvSpPr>
          <p:cNvPr id="22" name="Google Shape;1476;p37"/>
          <p:cNvSpPr txBox="1">
            <a:spLocks/>
          </p:cNvSpPr>
          <p:nvPr/>
        </p:nvSpPr>
        <p:spPr>
          <a:xfrm>
            <a:off x="6289955" y="2231696"/>
            <a:ext cx="1124876" cy="765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" sz="2000" dirty="0" smtClean="0"/>
              <a:t>0</a:t>
            </a:r>
            <a:r>
              <a:rPr lang="ru-RU" sz="2000" dirty="0" smtClean="0"/>
              <a:t>6</a:t>
            </a:r>
            <a:endParaRPr lang="en" sz="2000" dirty="0"/>
          </a:p>
        </p:txBody>
      </p:sp>
      <p:sp>
        <p:nvSpPr>
          <p:cNvPr id="23" name="Google Shape;1477;p37"/>
          <p:cNvSpPr txBox="1">
            <a:spLocks/>
          </p:cNvSpPr>
          <p:nvPr/>
        </p:nvSpPr>
        <p:spPr>
          <a:xfrm>
            <a:off x="6182516" y="1602471"/>
            <a:ext cx="3439726" cy="48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ru-RU" sz="1400" dirty="0" smtClean="0"/>
              <a:t>Ошибки </a:t>
            </a:r>
            <a:r>
              <a:rPr lang="ru-RU" sz="1400" dirty="0"/>
              <a:t>кодирования и их последствия</a:t>
            </a:r>
            <a:endParaRPr lang="en-US" sz="1400" dirty="0"/>
          </a:p>
        </p:txBody>
      </p:sp>
      <p:sp>
        <p:nvSpPr>
          <p:cNvPr id="24" name="Google Shape;1479;p37"/>
          <p:cNvSpPr txBox="1">
            <a:spLocks/>
          </p:cNvSpPr>
          <p:nvPr/>
        </p:nvSpPr>
        <p:spPr>
          <a:xfrm>
            <a:off x="6295016" y="3000350"/>
            <a:ext cx="2790388" cy="48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ru-RU" sz="1400" dirty="0" smtClean="0"/>
              <a:t>Состояние </a:t>
            </a:r>
            <a:r>
              <a:rPr lang="ru-RU" sz="1400" dirty="0"/>
              <a:t>и будущее шифрования </a:t>
            </a:r>
            <a:r>
              <a:rPr lang="ru-RU" sz="1400" dirty="0" smtClean="0"/>
              <a:t>данных</a:t>
            </a:r>
            <a:endParaRPr lang="en-US" sz="1400" dirty="0"/>
          </a:p>
        </p:txBody>
      </p:sp>
      <p:sp>
        <p:nvSpPr>
          <p:cNvPr id="25" name="Google Shape;1471;p37"/>
          <p:cNvSpPr txBox="1">
            <a:spLocks/>
          </p:cNvSpPr>
          <p:nvPr/>
        </p:nvSpPr>
        <p:spPr>
          <a:xfrm>
            <a:off x="3208829" y="4384343"/>
            <a:ext cx="2661000" cy="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ru-RU" sz="1000" b="1" dirty="0"/>
              <a:t>Вывод по материалам доклада и вопрос для экзамена</a:t>
            </a:r>
            <a:endParaRPr lang="en-US" sz="1000" b="1" dirty="0"/>
          </a:p>
        </p:txBody>
      </p:sp>
      <p:sp>
        <p:nvSpPr>
          <p:cNvPr id="26" name="Google Shape;1474;p37"/>
          <p:cNvSpPr txBox="1">
            <a:spLocks/>
          </p:cNvSpPr>
          <p:nvPr/>
        </p:nvSpPr>
        <p:spPr>
          <a:xfrm>
            <a:off x="3067544" y="3713280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ru-RU" sz="2000" dirty="0" smtClean="0"/>
              <a:t>07</a:t>
            </a:r>
            <a:endParaRPr lang="en" sz="2000" dirty="0"/>
          </a:p>
        </p:txBody>
      </p:sp>
      <p:sp>
        <p:nvSpPr>
          <p:cNvPr id="27" name="Google Shape;1478;p37"/>
          <p:cNvSpPr txBox="1">
            <a:spLocks/>
          </p:cNvSpPr>
          <p:nvPr/>
        </p:nvSpPr>
        <p:spPr>
          <a:xfrm>
            <a:off x="3061316" y="4183193"/>
            <a:ext cx="323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ru-RU" sz="1400" dirty="0" smtClean="0"/>
              <a:t>Заключение </a:t>
            </a:r>
            <a:endParaRPr lang="ru-RU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SQL Injection</a:t>
            </a:r>
            <a:endParaRPr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283535" y="1134138"/>
            <a:ext cx="8576930" cy="25892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SELECT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* FROM users WHERE username = 'admin' AND password = 'password123'; </a:t>
            </a:r>
            <a:endParaRPr lang="ru-RU" dirty="0">
              <a:solidFill>
                <a:schemeClr val="accent2">
                  <a:lumMod val="50000"/>
                </a:schemeClr>
              </a:solidFill>
            </a:endParaRPr>
          </a:p>
          <a:p>
            <a:pPr lvl="0" indent="0">
              <a:spcBef>
                <a:spcPts val="1000"/>
              </a:spcBef>
              <a:buNone/>
            </a:pPr>
            <a:r>
              <a:rPr lang="vi-VN" dirty="0" smtClean="0"/>
              <a:t>&gt; </a:t>
            </a:r>
            <a:r>
              <a:rPr lang="en-US" dirty="0" smtClean="0"/>
              <a:t>admin</a:t>
            </a:r>
            <a:r>
              <a:rPr lang="en-US" dirty="0"/>
              <a:t>' OR '1'='1 </a:t>
            </a:r>
            <a:endParaRPr lang="en-US" dirty="0" smtClean="0"/>
          </a:p>
          <a:p>
            <a:pPr marL="7429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SELECT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* FROM users WHERE username = 'admin' OR '1'='1'; </a:t>
            </a:r>
            <a:r>
              <a:rPr lang="en-US" dirty="0"/>
              <a:t>//</a:t>
            </a:r>
            <a:r>
              <a:rPr lang="en-US" dirty="0" smtClean="0">
                <a:solidFill>
                  <a:srgbClr val="00B050"/>
                </a:solidFill>
              </a:rPr>
              <a:t>TRUE</a:t>
            </a:r>
            <a:endParaRPr dirty="0">
              <a:solidFill>
                <a:srgbClr val="00B050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lvl="0" indent="0">
              <a:spcBef>
                <a:spcPts val="1000"/>
              </a:spcBef>
              <a:buNone/>
            </a:pPr>
            <a:r>
              <a:rPr lang="en-US" b="1" dirty="0" smtClean="0"/>
              <a:t>ASCII: </a:t>
            </a:r>
            <a:r>
              <a:rPr lang="en-US" dirty="0" smtClean="0"/>
              <a:t>OR - </a:t>
            </a:r>
            <a:r>
              <a:rPr lang="ru-RU" dirty="0" smtClean="0">
                <a:solidFill>
                  <a:srgbClr val="FF0000"/>
                </a:solidFill>
              </a:rPr>
              <a:t>запрещено</a:t>
            </a:r>
            <a:endParaRPr dirty="0">
              <a:solidFill>
                <a:srgbClr val="FF0000"/>
              </a:solidFill>
            </a:endParaRPr>
          </a:p>
          <a:p>
            <a:pPr lvl="0" indent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US" b="1" dirty="0" smtClean="0"/>
              <a:t>Unicode</a:t>
            </a:r>
            <a:r>
              <a:rPr lang="en-US" dirty="0" smtClean="0"/>
              <a:t>: OR  (</a:t>
            </a:r>
            <a:r>
              <a:rPr lang="en-US" i="1" dirty="0" smtClean="0"/>
              <a:t>U+FF4F U+FF52</a:t>
            </a:r>
            <a:r>
              <a:rPr lang="en-US" dirty="0" smtClean="0"/>
              <a:t>) – </a:t>
            </a:r>
            <a:r>
              <a:rPr lang="ru-RU" dirty="0" smtClean="0">
                <a:solidFill>
                  <a:srgbClr val="00B050"/>
                </a:solidFill>
              </a:rPr>
              <a:t>успешно</a:t>
            </a:r>
            <a:r>
              <a:rPr lang="ru-RU" dirty="0" smtClean="0"/>
              <a:t> </a:t>
            </a:r>
            <a:endParaRPr dirty="0"/>
          </a:p>
        </p:txBody>
      </p:sp>
      <p:pic>
        <p:nvPicPr>
          <p:cNvPr id="1026" name="Picture 2" descr="What is SQL Injection? | Explanation &amp; Prote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205" y="2838640"/>
            <a:ext cx="4404893" cy="200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476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6"/>
          <p:cNvSpPr txBox="1">
            <a:spLocks noGrp="1"/>
          </p:cNvSpPr>
          <p:nvPr>
            <p:ph type="title"/>
          </p:nvPr>
        </p:nvSpPr>
        <p:spPr>
          <a:xfrm>
            <a:off x="698348" y="720276"/>
            <a:ext cx="4091365" cy="6585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Способы защиты</a:t>
            </a:r>
            <a:endParaRPr dirty="0"/>
          </a:p>
        </p:txBody>
      </p:sp>
      <p:sp>
        <p:nvSpPr>
          <p:cNvPr id="1843" name="Google Shape;1843;p46"/>
          <p:cNvSpPr txBox="1">
            <a:spLocks noGrp="1"/>
          </p:cNvSpPr>
          <p:nvPr>
            <p:ph type="subTitle" idx="1"/>
          </p:nvPr>
        </p:nvSpPr>
        <p:spPr>
          <a:xfrm>
            <a:off x="698348" y="1168400"/>
            <a:ext cx="8714286" cy="1936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250000"/>
              </a:lnSpc>
              <a:buNone/>
            </a:pPr>
            <a:r>
              <a:rPr lang="ru-RU" dirty="0"/>
              <a:t>✔ </a:t>
            </a:r>
            <a:r>
              <a:rPr lang="en-US" dirty="0" smtClean="0"/>
              <a:t> </a:t>
            </a:r>
            <a:r>
              <a:rPr lang="en-US" b="1" dirty="0"/>
              <a:t>Prepared </a:t>
            </a:r>
            <a:r>
              <a:rPr lang="en-US" b="1" dirty="0" smtClean="0"/>
              <a:t>Statements</a:t>
            </a:r>
            <a:endParaRPr lang="vi-VN" b="1" dirty="0" smtClean="0"/>
          </a:p>
          <a:p>
            <a:pPr marL="0" lvl="0" indent="0">
              <a:lnSpc>
                <a:spcPct val="250000"/>
              </a:lnSpc>
              <a:buNone/>
            </a:pPr>
            <a:r>
              <a:rPr lang="ru-RU" dirty="0" smtClean="0"/>
              <a:t>✔ </a:t>
            </a:r>
            <a:r>
              <a:rPr lang="en-US" dirty="0" smtClean="0"/>
              <a:t> </a:t>
            </a:r>
            <a:r>
              <a:rPr lang="ru-RU" dirty="0"/>
              <a:t>Блокирование нежелательных символов Unicode во входных </a:t>
            </a:r>
            <a:r>
              <a:rPr lang="ru-RU" dirty="0" smtClean="0"/>
              <a:t>данных</a:t>
            </a:r>
          </a:p>
          <a:p>
            <a:pPr marL="0" lvl="0" indent="0">
              <a:lnSpc>
                <a:spcPct val="250000"/>
              </a:lnSpc>
              <a:buNone/>
            </a:pPr>
            <a:r>
              <a:rPr lang="ru-RU" dirty="0"/>
              <a:t>✔ Фильтрация символов по черному списку</a:t>
            </a:r>
            <a:endParaRPr lang="en-US" b="1" dirty="0" smtClean="0"/>
          </a:p>
        </p:txBody>
      </p:sp>
      <p:grpSp>
        <p:nvGrpSpPr>
          <p:cNvPr id="1844" name="Google Shape;1844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5" name="Google Shape;1845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3" y="3104713"/>
            <a:ext cx="6729043" cy="1691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3059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5" name="Google Shape;1485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0" name="Google Shape;1490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1" name="Google Shape;1491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92" name="Google Shape;1492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9" name="Google Shape;1499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" name="Google Shape;1510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1" name="Google Shape;1511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3" name="Google Shape;1513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5</a:t>
            </a:r>
            <a:endParaRPr dirty="0"/>
          </a:p>
        </p:txBody>
      </p:sp>
      <p:grpSp>
        <p:nvGrpSpPr>
          <p:cNvPr id="1516" name="Google Shape;151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17" name="Google Shape;151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8" name="Google Shape;151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38"/>
          <p:cNvSpPr txBox="1">
            <a:spLocks noGrp="1"/>
          </p:cNvSpPr>
          <p:nvPr>
            <p:ph type="title"/>
          </p:nvPr>
        </p:nvSpPr>
        <p:spPr>
          <a:xfrm>
            <a:off x="719999" y="2079325"/>
            <a:ext cx="791514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4000" dirty="0"/>
              <a:t>Практические примеры проблем шифрования</a:t>
            </a:r>
          </a:p>
        </p:txBody>
      </p:sp>
      <p:grpSp>
        <p:nvGrpSpPr>
          <p:cNvPr id="1523" name="Google Shape;1523;p38"/>
          <p:cNvGrpSpPr/>
          <p:nvPr/>
        </p:nvGrpSpPr>
        <p:grpSpPr>
          <a:xfrm>
            <a:off x="833487" y="3135110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233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0829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000" dirty="0"/>
              <a:t>Ошибка в избирательной системе США (Florida, 2000)</a:t>
            </a:r>
            <a:endParaRPr sz="2000" dirty="0"/>
          </a:p>
        </p:txBody>
      </p:sp>
      <p:sp>
        <p:nvSpPr>
          <p:cNvPr id="1747" name="Google Shape;1747;p44"/>
          <p:cNvSpPr txBox="1">
            <a:spLocks noGrp="1"/>
          </p:cNvSpPr>
          <p:nvPr>
            <p:ph type="subTitle" idx="1"/>
          </p:nvPr>
        </p:nvSpPr>
        <p:spPr>
          <a:xfrm>
            <a:off x="720000" y="3520475"/>
            <a:ext cx="1981800" cy="337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ru-RU" dirty="0"/>
              <a:t>Губернатор </a:t>
            </a:r>
            <a:r>
              <a:rPr lang="en-US" dirty="0"/>
              <a:t>Texas</a:t>
            </a:r>
            <a:endParaRPr dirty="0"/>
          </a:p>
        </p:txBody>
      </p:sp>
      <p:sp>
        <p:nvSpPr>
          <p:cNvPr id="1748" name="Google Shape;1748;p44"/>
          <p:cNvSpPr txBox="1">
            <a:spLocks noGrp="1"/>
          </p:cNvSpPr>
          <p:nvPr>
            <p:ph type="subTitle" idx="2"/>
          </p:nvPr>
        </p:nvSpPr>
        <p:spPr>
          <a:xfrm>
            <a:off x="3770557" y="4517569"/>
            <a:ext cx="1981800" cy="529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 smtClean="0"/>
              <a:t>&gt; 537 </a:t>
            </a:r>
            <a:r>
              <a:rPr lang="ru-RU" dirty="0"/>
              <a:t>голосов</a:t>
            </a:r>
            <a:endParaRPr dirty="0"/>
          </a:p>
        </p:txBody>
      </p:sp>
      <p:sp>
        <p:nvSpPr>
          <p:cNvPr id="1749" name="Google Shape;1749;p44"/>
          <p:cNvSpPr txBox="1">
            <a:spLocks noGrp="1"/>
          </p:cNvSpPr>
          <p:nvPr>
            <p:ph type="subTitle" idx="6"/>
          </p:nvPr>
        </p:nvSpPr>
        <p:spPr>
          <a:xfrm>
            <a:off x="6594455" y="3245175"/>
            <a:ext cx="1857828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 smtClean="0">
                <a:latin typeface="+mj-lt"/>
                <a:hlinkClick r:id="rId3"/>
              </a:rPr>
              <a:t>Al Gore</a:t>
            </a:r>
            <a:endParaRPr lang="en-US" dirty="0">
              <a:latin typeface="+mj-lt"/>
              <a:hlinkClick r:id="rId3"/>
            </a:endParaRPr>
          </a:p>
        </p:txBody>
      </p:sp>
      <p:sp>
        <p:nvSpPr>
          <p:cNvPr id="1750" name="Google Shape;1750;p44"/>
          <p:cNvSpPr txBox="1">
            <a:spLocks noGrp="1"/>
          </p:cNvSpPr>
          <p:nvPr>
            <p:ph type="subTitle" idx="4"/>
          </p:nvPr>
        </p:nvSpPr>
        <p:spPr>
          <a:xfrm>
            <a:off x="602242" y="3245175"/>
            <a:ext cx="2217316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en-US" u="sng" dirty="0">
                <a:latin typeface="+mj-lt"/>
              </a:rPr>
              <a:t>George W. Bush</a:t>
            </a:r>
            <a:endParaRPr u="sng" dirty="0">
              <a:latin typeface="+mj-lt"/>
            </a:endParaRPr>
          </a:p>
        </p:txBody>
      </p:sp>
      <p:sp>
        <p:nvSpPr>
          <p:cNvPr id="1751" name="Google Shape;1751;p44"/>
          <p:cNvSpPr txBox="1">
            <a:spLocks noGrp="1"/>
          </p:cNvSpPr>
          <p:nvPr>
            <p:ph type="subTitle" idx="5"/>
          </p:nvPr>
        </p:nvSpPr>
        <p:spPr>
          <a:xfrm>
            <a:off x="2856140" y="4193296"/>
            <a:ext cx="3592831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/>
            <a:r>
              <a:rPr lang="ru-RU" sz="1400" dirty="0"/>
              <a:t>Президентские </a:t>
            </a:r>
            <a:r>
              <a:rPr lang="ru-RU" sz="1400" dirty="0" smtClean="0"/>
              <a:t>выборы</a:t>
            </a:r>
            <a:r>
              <a:rPr lang="vi-VN" sz="1400" dirty="0" smtClean="0"/>
              <a:t> </a:t>
            </a:r>
            <a:r>
              <a:rPr lang="ru-RU" sz="1400" dirty="0"/>
              <a:t>в 2000 году во </a:t>
            </a:r>
            <a:r>
              <a:rPr lang="ru-RU" sz="1400" dirty="0" smtClean="0"/>
              <a:t>Флориде, США</a:t>
            </a:r>
            <a:endParaRPr sz="1400" dirty="0"/>
          </a:p>
        </p:txBody>
      </p:sp>
      <p:sp>
        <p:nvSpPr>
          <p:cNvPr id="1752" name="Google Shape;1752;p44"/>
          <p:cNvSpPr txBox="1">
            <a:spLocks noGrp="1"/>
          </p:cNvSpPr>
          <p:nvPr>
            <p:ph type="subTitle" idx="3"/>
          </p:nvPr>
        </p:nvSpPr>
        <p:spPr>
          <a:xfrm>
            <a:off x="6448974" y="3520475"/>
            <a:ext cx="2404739" cy="4859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ru-RU" dirty="0" smtClean="0"/>
              <a:t>Вице-президент</a:t>
            </a:r>
            <a:endParaRPr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r="3946"/>
          <a:stretch>
            <a:fillRect/>
          </a:stretch>
        </p:blipFill>
        <p:spPr>
          <a:xfrm>
            <a:off x="2937316" y="981021"/>
            <a:ext cx="3430481" cy="2877429"/>
          </a:xfrm>
        </p:spPr>
      </p:pic>
      <p:pic>
        <p:nvPicPr>
          <p:cNvPr id="9" name="Picture Placeholder 8"/>
          <p:cNvPicPr>
            <a:picLocks noGrp="1" noChangeAspect="1"/>
          </p:cNvPicPr>
          <p:nvPr>
            <p:ph type="pic" idx="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9" b="16469"/>
          <a:stretch>
            <a:fillRect/>
          </a:stretch>
        </p:blipFill>
        <p:spPr>
          <a:xfrm>
            <a:off x="6594455" y="1461794"/>
            <a:ext cx="1981800" cy="16623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Placeholder 7"/>
          <p:cNvPicPr>
            <a:picLocks noGrp="1" noChangeAspect="1"/>
          </p:cNvPicPr>
          <p:nvPr>
            <p:ph type="pic" idx="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9" b="16409"/>
          <a:stretch>
            <a:fillRect/>
          </a:stretch>
        </p:blipFill>
        <p:spPr>
          <a:xfrm>
            <a:off x="720000" y="1437950"/>
            <a:ext cx="1981800" cy="16623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626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4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545887" cy="435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000" dirty="0" smtClean="0"/>
              <a:t>Ошибки отображения эмодзи на Facebook / Twitter</a:t>
            </a:r>
            <a:endParaRPr sz="2000" dirty="0"/>
          </a:p>
        </p:txBody>
      </p:sp>
      <p:sp>
        <p:nvSpPr>
          <p:cNvPr id="1843" name="Google Shape;1843;p46"/>
          <p:cNvSpPr txBox="1">
            <a:spLocks noGrp="1"/>
          </p:cNvSpPr>
          <p:nvPr>
            <p:ph type="subTitle" idx="1"/>
          </p:nvPr>
        </p:nvSpPr>
        <p:spPr>
          <a:xfrm>
            <a:off x="469364" y="1291678"/>
            <a:ext cx="3062217" cy="305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ctr">
              <a:buNone/>
            </a:pPr>
            <a:r>
              <a:rPr lang="ru-RU" b="1" dirty="0"/>
              <a:t>Melting </a:t>
            </a:r>
            <a:r>
              <a:rPr lang="vi-VN" b="1" dirty="0"/>
              <a:t>Face</a:t>
            </a:r>
          </a:p>
          <a:p>
            <a:pPr marL="139700" indent="0" algn="ctr">
              <a:lnSpc>
                <a:spcPct val="200000"/>
              </a:lnSpc>
              <a:buNone/>
            </a:pPr>
            <a:r>
              <a:rPr lang="ru-RU" dirty="0" smtClean="0"/>
              <a:t>Unicode 15.0:</a:t>
            </a:r>
            <a:r>
              <a:rPr lang="vi-VN" dirty="0" smtClean="0"/>
              <a:t> </a:t>
            </a:r>
            <a:endParaRPr lang="vi-VN" dirty="0"/>
          </a:p>
          <a:p>
            <a:pPr marL="139700" indent="0" algn="ctr">
              <a:lnSpc>
                <a:spcPct val="200000"/>
              </a:lnSpc>
              <a:buNone/>
            </a:pPr>
            <a:endParaRPr lang="vi-VN" dirty="0" smtClean="0"/>
          </a:p>
          <a:p>
            <a:pPr marL="139700" indent="0" algn="ctr">
              <a:lnSpc>
                <a:spcPct val="200000"/>
              </a:lnSpc>
              <a:buNone/>
            </a:pPr>
            <a:r>
              <a:rPr lang="ru-RU" dirty="0" smtClean="0"/>
              <a:t>Unicode 12.0</a:t>
            </a:r>
            <a:r>
              <a:rPr lang="ru-RU" dirty="0"/>
              <a:t>: </a:t>
            </a:r>
            <a:endParaRPr lang="vi-VN" dirty="0" smtClean="0"/>
          </a:p>
          <a:p>
            <a:pPr marL="139700" indent="0" algn="ctr">
              <a:lnSpc>
                <a:spcPct val="200000"/>
              </a:lnSpc>
              <a:buNone/>
            </a:pPr>
            <a:r>
              <a:rPr lang="vi-VN" dirty="0" smtClean="0"/>
              <a:t> </a:t>
            </a:r>
            <a:r>
              <a:rPr lang="ru-RU" b="1" dirty="0" smtClean="0"/>
              <a:t>🫠</a:t>
            </a:r>
            <a:r>
              <a:rPr lang="vi-VN" b="1" dirty="0" smtClean="0"/>
              <a:t> , </a:t>
            </a:r>
            <a:r>
              <a:rPr lang="ru-RU" dirty="0" smtClean="0"/>
              <a:t>?</a:t>
            </a:r>
            <a:r>
              <a:rPr lang="ru-RU" dirty="0"/>
              <a:t> </a:t>
            </a:r>
            <a:r>
              <a:rPr lang="ru-RU" dirty="0" smtClean="0"/>
              <a:t>?</a:t>
            </a:r>
            <a:r>
              <a:rPr lang="vi-VN" dirty="0" smtClean="0"/>
              <a:t> , </a:t>
            </a:r>
            <a:r>
              <a:rPr lang="ru-RU" dirty="0" smtClean="0"/>
              <a:t>□</a:t>
            </a:r>
            <a:r>
              <a:rPr lang="ru-RU" dirty="0"/>
              <a:t> □</a:t>
            </a:r>
          </a:p>
          <a:p>
            <a:pPr marL="0" lvl="0" indent="0">
              <a:buNone/>
            </a:pPr>
            <a:endParaRPr dirty="0"/>
          </a:p>
        </p:txBody>
      </p:sp>
      <p:grpSp>
        <p:nvGrpSpPr>
          <p:cNvPr id="1844" name="Google Shape;1844;p46"/>
          <p:cNvGrpSpPr/>
          <p:nvPr/>
        </p:nvGrpSpPr>
        <p:grpSpPr>
          <a:xfrm>
            <a:off x="-74792" y="1766169"/>
            <a:ext cx="480890" cy="481200"/>
            <a:chOff x="959750" y="3039275"/>
            <a:chExt cx="582050" cy="582425"/>
          </a:xfrm>
        </p:grpSpPr>
        <p:sp>
          <p:nvSpPr>
            <p:cNvPr id="1845" name="Google Shape;1845;p46"/>
            <p:cNvSpPr/>
            <p:nvPr/>
          </p:nvSpPr>
          <p:spPr>
            <a:xfrm>
              <a:off x="959750" y="3498275"/>
              <a:ext cx="123450" cy="123425"/>
            </a:xfrm>
            <a:custGeom>
              <a:avLst/>
              <a:gdLst/>
              <a:ahLst/>
              <a:cxnLst/>
              <a:rect l="l" t="t" r="r" b="b"/>
              <a:pathLst>
                <a:path w="4938" h="4937" extrusionOk="0">
                  <a:moveTo>
                    <a:pt x="1403" y="0"/>
                  </a:moveTo>
                  <a:lnTo>
                    <a:pt x="1" y="1402"/>
                  </a:lnTo>
                  <a:lnTo>
                    <a:pt x="3536" y="4937"/>
                  </a:lnTo>
                  <a:lnTo>
                    <a:pt x="4937" y="3535"/>
                  </a:lnTo>
                  <a:lnTo>
                    <a:pt x="1403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1035950" y="3421700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402" y="1"/>
                  </a:moveTo>
                  <a:lnTo>
                    <a:pt x="0" y="1403"/>
                  </a:lnTo>
                  <a:lnTo>
                    <a:pt x="3535" y="4952"/>
                  </a:lnTo>
                  <a:lnTo>
                    <a:pt x="4937" y="3551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1112500" y="3345525"/>
              <a:ext cx="123825" cy="123450"/>
            </a:xfrm>
            <a:custGeom>
              <a:avLst/>
              <a:gdLst/>
              <a:ahLst/>
              <a:cxnLst/>
              <a:rect l="l" t="t" r="r" b="b"/>
              <a:pathLst>
                <a:path w="4953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1188675" y="3268975"/>
              <a:ext cx="123825" cy="123425"/>
            </a:xfrm>
            <a:custGeom>
              <a:avLst/>
              <a:gdLst/>
              <a:ahLst/>
              <a:cxnLst/>
              <a:rect l="l" t="t" r="r" b="b"/>
              <a:pathLst>
                <a:path w="4953" h="4937" extrusionOk="0">
                  <a:moveTo>
                    <a:pt x="1402" y="0"/>
                  </a:moveTo>
                  <a:lnTo>
                    <a:pt x="1" y="1402"/>
                  </a:lnTo>
                  <a:lnTo>
                    <a:pt x="3551" y="4937"/>
                  </a:lnTo>
                  <a:lnTo>
                    <a:pt x="4952" y="3550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1265625" y="3192800"/>
              <a:ext cx="123425" cy="123425"/>
            </a:xfrm>
            <a:custGeom>
              <a:avLst/>
              <a:gdLst/>
              <a:ahLst/>
              <a:cxnLst/>
              <a:rect l="l" t="t" r="r" b="b"/>
              <a:pathLst>
                <a:path w="4937" h="4937" extrusionOk="0">
                  <a:moveTo>
                    <a:pt x="1402" y="0"/>
                  </a:moveTo>
                  <a:lnTo>
                    <a:pt x="0" y="1386"/>
                  </a:lnTo>
                  <a:lnTo>
                    <a:pt x="3535" y="4936"/>
                  </a:lnTo>
                  <a:lnTo>
                    <a:pt x="4937" y="3535"/>
                  </a:lnTo>
                  <a:lnTo>
                    <a:pt x="1402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1341800" y="3116225"/>
              <a:ext cx="123450" cy="123450"/>
            </a:xfrm>
            <a:custGeom>
              <a:avLst/>
              <a:gdLst/>
              <a:ahLst/>
              <a:cxnLst/>
              <a:rect l="l" t="t" r="r" b="b"/>
              <a:pathLst>
                <a:path w="4938" h="4938" extrusionOk="0">
                  <a:moveTo>
                    <a:pt x="1402" y="1"/>
                  </a:moveTo>
                  <a:lnTo>
                    <a:pt x="1" y="1402"/>
                  </a:lnTo>
                  <a:lnTo>
                    <a:pt x="3535" y="4937"/>
                  </a:lnTo>
                  <a:lnTo>
                    <a:pt x="4937" y="3535"/>
                  </a:lnTo>
                  <a:lnTo>
                    <a:pt x="1402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1418375" y="3039275"/>
              <a:ext cx="123425" cy="123825"/>
            </a:xfrm>
            <a:custGeom>
              <a:avLst/>
              <a:gdLst/>
              <a:ahLst/>
              <a:cxnLst/>
              <a:rect l="l" t="t" r="r" b="b"/>
              <a:pathLst>
                <a:path w="4937" h="4953" extrusionOk="0">
                  <a:moveTo>
                    <a:pt x="1387" y="1"/>
                  </a:moveTo>
                  <a:lnTo>
                    <a:pt x="0" y="1403"/>
                  </a:lnTo>
                  <a:lnTo>
                    <a:pt x="3535" y="4953"/>
                  </a:lnTo>
                  <a:lnTo>
                    <a:pt x="4936" y="3551"/>
                  </a:lnTo>
                  <a:lnTo>
                    <a:pt x="138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37270"/>
                  </a:srgbClr>
                </a:gs>
                <a:gs pos="100000">
                  <a:srgbClr val="FFFFFF">
                    <a:alpha val="0"/>
                    <a:alpha val="3727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13249" r="788" b="13513"/>
          <a:stretch/>
        </p:blipFill>
        <p:spPr>
          <a:xfrm>
            <a:off x="3437478" y="1349828"/>
            <a:ext cx="5278350" cy="29972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33" y="2082129"/>
            <a:ext cx="444607" cy="44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5" name="Google Shape;1485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0" name="Google Shape;1490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1" name="Google Shape;1491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92" name="Google Shape;1492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9" name="Google Shape;1499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" name="Google Shape;1510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1" name="Google Shape;1511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3" name="Google Shape;1513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6</a:t>
            </a:r>
            <a:endParaRPr dirty="0"/>
          </a:p>
        </p:txBody>
      </p:sp>
      <p:grpSp>
        <p:nvGrpSpPr>
          <p:cNvPr id="1516" name="Google Shape;151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17" name="Google Shape;151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8" name="Google Shape;151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38"/>
          <p:cNvSpPr txBox="1">
            <a:spLocks noGrp="1"/>
          </p:cNvSpPr>
          <p:nvPr>
            <p:ph type="title"/>
          </p:nvPr>
        </p:nvSpPr>
        <p:spPr>
          <a:xfrm>
            <a:off x="720000" y="2305489"/>
            <a:ext cx="81448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ru-RU" sz="4000" dirty="0"/>
              <a:t>Состояние и будущее шифрования данных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ru-RU" sz="4000" dirty="0" smtClean="0"/>
              <a:t> </a:t>
            </a:r>
            <a:endParaRPr sz="4000" dirty="0"/>
          </a:p>
        </p:txBody>
      </p: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4593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71660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400" dirty="0" smtClean="0"/>
              <a:t>Популярные</a:t>
            </a:r>
            <a:r>
              <a:rPr lang="en-US" sz="2400" dirty="0" smtClean="0"/>
              <a:t> </a:t>
            </a:r>
            <a:r>
              <a:rPr lang="ru-RU" sz="2400" dirty="0" smtClean="0"/>
              <a:t>стандарты </a:t>
            </a:r>
            <a:r>
              <a:rPr lang="ru-RU" sz="2400" dirty="0"/>
              <a:t>шифрования</a:t>
            </a:r>
            <a:endParaRPr sz="2400" dirty="0"/>
          </a:p>
        </p:txBody>
      </p:sp>
      <p:sp>
        <p:nvSpPr>
          <p:cNvPr id="2075" name="Google Shape;2075;p51"/>
          <p:cNvSpPr txBox="1">
            <a:spLocks noGrp="1"/>
          </p:cNvSpPr>
          <p:nvPr>
            <p:ph type="subTitle" idx="1"/>
          </p:nvPr>
        </p:nvSpPr>
        <p:spPr>
          <a:xfrm>
            <a:off x="349884" y="1305918"/>
            <a:ext cx="3148057" cy="34962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429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b="1" dirty="0"/>
              <a:t>UTF-8 – </a:t>
            </a:r>
            <a:r>
              <a:rPr lang="ru-RU" dirty="0"/>
              <a:t>Стандарты кодирования в </a:t>
            </a:r>
            <a:r>
              <a:rPr lang="ru-RU" dirty="0" smtClean="0"/>
              <a:t>Интернете</a:t>
            </a:r>
            <a:endParaRPr lang="en-US" dirty="0" smtClean="0"/>
          </a:p>
          <a:p>
            <a:pPr marL="742950" lvl="0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b="1" dirty="0"/>
              <a:t>UTF-16 </a:t>
            </a:r>
            <a:r>
              <a:rPr lang="ru-RU" b="1" dirty="0" smtClean="0"/>
              <a:t>и</a:t>
            </a:r>
            <a:r>
              <a:rPr lang="en-US" b="1" dirty="0" smtClean="0"/>
              <a:t> </a:t>
            </a:r>
            <a:r>
              <a:rPr lang="en-US" b="1" dirty="0"/>
              <a:t>UTF-32</a:t>
            </a:r>
            <a:endParaRPr dirty="0"/>
          </a:p>
          <a:p>
            <a:pPr marL="742950" lvl="0" indent="-2857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ASCII, ISO-8859-1, Windows-1252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606" y="1305918"/>
            <a:ext cx="5159704" cy="30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1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ru-RU" dirty="0"/>
              <a:t>Направление будущего развития</a:t>
            </a:r>
            <a:endParaRPr dirty="0"/>
          </a:p>
        </p:txBody>
      </p:sp>
      <p:sp>
        <p:nvSpPr>
          <p:cNvPr id="2221" name="Google Shape;2221;p58"/>
          <p:cNvSpPr txBox="1">
            <a:spLocks noGrp="1"/>
          </p:cNvSpPr>
          <p:nvPr>
            <p:ph type="subTitle" idx="3"/>
          </p:nvPr>
        </p:nvSpPr>
        <p:spPr>
          <a:xfrm>
            <a:off x="713225" y="1209000"/>
            <a:ext cx="8118718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/>
              <a:t>📌</a:t>
            </a:r>
            <a:r>
              <a:rPr lang="ru-RU" dirty="0"/>
              <a:t> Существует ли система, которая заменяет Unicode?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63" y="1768366"/>
            <a:ext cx="2721012" cy="1557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75" y="1768366"/>
            <a:ext cx="2676525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14" y="2933790"/>
            <a:ext cx="3084286" cy="173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414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5" name="Google Shape;1485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0" name="Google Shape;1490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1" name="Google Shape;1491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92" name="Google Shape;1492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9" name="Google Shape;1499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" name="Google Shape;1510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1" name="Google Shape;1511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3" name="Google Shape;1513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7</a:t>
            </a:r>
            <a:endParaRPr dirty="0"/>
          </a:p>
        </p:txBody>
      </p:sp>
      <p:grpSp>
        <p:nvGrpSpPr>
          <p:cNvPr id="1516" name="Google Shape;151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17" name="Google Shape;151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8" name="Google Shape;151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ru-RU" sz="5400" dirty="0"/>
              <a:t>Заключение</a:t>
            </a:r>
            <a:endParaRPr dirty="0"/>
          </a:p>
        </p:txBody>
      </p: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271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ru-RU" dirty="0" smtClean="0"/>
              <a:t>Вывод</a:t>
            </a:r>
            <a:endParaRPr dirty="0"/>
          </a:p>
        </p:txBody>
      </p:sp>
      <p:sp>
        <p:nvSpPr>
          <p:cNvPr id="2221" name="Google Shape;2221;p58"/>
          <p:cNvSpPr txBox="1">
            <a:spLocks noGrp="1"/>
          </p:cNvSpPr>
          <p:nvPr>
            <p:ph type="subTitle" idx="3"/>
          </p:nvPr>
        </p:nvSpPr>
        <p:spPr>
          <a:xfrm>
            <a:off x="626140" y="1204684"/>
            <a:ext cx="8118718" cy="32802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39700" indent="0"/>
            <a:r>
              <a:rPr lang="ru-RU" sz="1400" dirty="0"/>
              <a:t>Шифрование данных - основание любой компьютерной системы, помогая нам правильно хранить информацию и обмениваться ею</a:t>
            </a:r>
            <a:r>
              <a:rPr lang="ru-RU" sz="1400" dirty="0" smtClean="0"/>
              <a:t>.</a:t>
            </a:r>
          </a:p>
          <a:p>
            <a:pPr marL="139700" indent="0"/>
            <a:endParaRPr lang="ru-RU" sz="1400" dirty="0"/>
          </a:p>
          <a:p>
            <a:r>
              <a:rPr lang="ru-RU" sz="1400" dirty="0" smtClean="0"/>
              <a:t>При отсутствии шифрования</a:t>
            </a:r>
            <a:r>
              <a:rPr lang="en-US" sz="1400" dirty="0" smtClean="0"/>
              <a:t> </a:t>
            </a:r>
            <a:endParaRPr lang="ru-RU" sz="1400" dirty="0" smtClean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ru-RU" sz="1400" dirty="0" smtClean="0"/>
              <a:t>запись может отображаться неправильно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ru-RU" sz="1400" dirty="0" smtClean="0"/>
              <a:t>данные могут быть потеряны 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ru-RU" sz="1400" dirty="0" smtClean="0"/>
              <a:t>хакеры могут воспользоваться ошибкой для атаки на систему </a:t>
            </a:r>
          </a:p>
          <a:p>
            <a:pPr marL="139700" indent="0"/>
            <a:endParaRPr lang="ru-RU" sz="1400" dirty="0" smtClean="0"/>
          </a:p>
          <a:p>
            <a:r>
              <a:rPr lang="ru-RU" sz="1400" dirty="0" smtClean="0"/>
              <a:t>🚀 </a:t>
            </a:r>
            <a:r>
              <a:rPr lang="ru-RU" sz="1400" dirty="0"/>
              <a:t>П</a:t>
            </a:r>
            <a:r>
              <a:rPr lang="ru-RU" sz="1400" dirty="0" smtClean="0"/>
              <a:t>онимание </a:t>
            </a:r>
            <a:r>
              <a:rPr lang="ru-RU" sz="1400" dirty="0"/>
              <a:t>принципов </a:t>
            </a:r>
            <a:r>
              <a:rPr lang="ru-RU" sz="1400" dirty="0" smtClean="0"/>
              <a:t>шифрования помогает</a:t>
            </a:r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ru-RU" sz="1400" dirty="0" smtClean="0"/>
              <a:t>обеспечить </a:t>
            </a:r>
            <a:r>
              <a:rPr lang="ru-RU" sz="1400" dirty="0"/>
              <a:t>правильную обработку </a:t>
            </a:r>
            <a:r>
              <a:rPr lang="ru-RU" sz="1400" dirty="0" smtClean="0"/>
              <a:t>данных</a:t>
            </a:r>
            <a:endParaRPr lang="ru-RU" sz="1400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ru-RU" sz="1400" dirty="0" smtClean="0"/>
              <a:t>избежать ошибок</a:t>
            </a:r>
            <a:endParaRPr lang="ru-RU" sz="1400" dirty="0"/>
          </a:p>
          <a:p>
            <a:pPr marL="482600" indent="-342900">
              <a:buFont typeface="Arial" panose="020B0604020202020204" pitchFamily="34" charset="0"/>
              <a:buChar char="•"/>
            </a:pPr>
            <a:r>
              <a:rPr lang="ru-RU" sz="1400" dirty="0"/>
              <a:t>обеспечить безопасность </a:t>
            </a:r>
            <a:r>
              <a:rPr lang="ru-RU" sz="1400" dirty="0" smtClean="0"/>
              <a:t>систем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50683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5" name="Google Shape;1485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0" name="Google Shape;1490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1" name="Google Shape;1491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92" name="Google Shape;1492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9" name="Google Shape;1499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" name="Google Shape;1510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1" name="Google Shape;1511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3" name="Google Shape;1513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516" name="Google Shape;151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17" name="Google Shape;151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8" name="Google Shape;151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38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Введение </a:t>
            </a:r>
            <a:endParaRPr dirty="0"/>
          </a:p>
        </p:txBody>
      </p:sp>
      <p:grpSp>
        <p:nvGrpSpPr>
          <p:cNvPr id="1523" name="Google Shape;1523;p38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" name="Google Shape;1546;p40"/>
          <p:cNvGrpSpPr/>
          <p:nvPr/>
        </p:nvGrpSpPr>
        <p:grpSpPr>
          <a:xfrm rot="-5400000" flipH="1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547" name="Google Shape;1547;p40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0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40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50" name="Google Shape;1550;p40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51" name="Google Shape;1551;p40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52" name="Google Shape;1552;p40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53" name="Google Shape;1553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54" name="Google Shape;1554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6" name="Google Shape;1556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7" name="Google Shape;1557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8" name="Google Shape;1558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59" name="Google Shape;1559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0" name="Google Shape;1560;p40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1" name="Google Shape;1561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62" name="Google Shape;1562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4" name="Google Shape;1564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5" name="Google Shape;1565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6" name="Google Shape;1566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67" name="Google Shape;1567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68" name="Google Shape;1568;p40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69" name="Google Shape;1569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0" name="Google Shape;1570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2" name="Google Shape;1572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3" name="Google Shape;1573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4" name="Google Shape;1574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75" name="Google Shape;1575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76" name="Google Shape;1576;p40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77" name="Google Shape;1577;p40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78" name="Google Shape;1578;p40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9" name="Google Shape;1579;p40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0" name="Google Shape;1580;p40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1" name="Google Shape;1581;p40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2" name="Google Shape;1582;p40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7121" h="27121" extrusionOk="0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583" name="Google Shape;1583;p40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902" h="35337" extrusionOk="0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r="100000" b="100000"/>
                    </a:path>
                    <a:tileRect l="-100000" t="-10000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84" name="Google Shape;1584;p40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585" name="Google Shape;1585;p40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586" name="Google Shape;1586;p4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t="17657" b="17663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587" name="Google Shape;1587;p40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588" name="Google Shape;1588;p40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678" h="115794" extrusionOk="0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1589;p40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20" h="74550" extrusionOk="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90" name="Google Shape;1590;p40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591" name="Google Shape;1591;p40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40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3" name="Google Shape;1593;p40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594" name="Google Shape;1594;p40"/>
            <p:cNvPicPr preferRelativeResize="0"/>
            <p:nvPr/>
          </p:nvPicPr>
          <p:blipFill rotWithShape="1">
            <a:blip r:embed="rId4">
              <a:alphaModFix/>
            </a:blip>
            <a:srcRect l="16960" t="24718" r="7121" b="26177"/>
            <a:stretch/>
          </p:blipFill>
          <p:spPr>
            <a:xfrm rot="-5400000" flipH="1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95" name="Google Shape;1595;p40"/>
            <p:cNvGrpSpPr/>
            <p:nvPr/>
          </p:nvGrpSpPr>
          <p:grpSpPr>
            <a:xfrm rot="-5400000" flipH="1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596" name="Google Shape;1596;p4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4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4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9" name="Google Shape;1599;p40"/>
            <p:cNvSpPr/>
            <p:nvPr/>
          </p:nvSpPr>
          <p:spPr>
            <a:xfrm rot="-5400000" flipH="1">
              <a:off x="5435889" y="14813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0" name="Google Shape;1600;p40"/>
            <p:cNvGrpSpPr/>
            <p:nvPr/>
          </p:nvGrpSpPr>
          <p:grpSpPr>
            <a:xfrm rot="-5400000" flipH="1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601" name="Google Shape;1601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3" name="Google Shape;1603;p40"/>
            <p:cNvGrpSpPr/>
            <p:nvPr/>
          </p:nvGrpSpPr>
          <p:grpSpPr>
            <a:xfrm rot="-5400000" flipH="1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04" name="Google Shape;1604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6" name="Google Shape;1606;p40"/>
            <p:cNvSpPr/>
            <p:nvPr/>
          </p:nvSpPr>
          <p:spPr>
            <a:xfrm rot="5400000" flipH="1">
              <a:off x="6561314" y="236813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0"/>
            <p:cNvSpPr/>
            <p:nvPr/>
          </p:nvSpPr>
          <p:spPr>
            <a:xfrm rot="5400000" flipH="1">
              <a:off x="6562398" y="2676948"/>
              <a:ext cx="1902692" cy="406951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8" name="Google Shape;1608;p40"/>
            <p:cNvGrpSpPr/>
            <p:nvPr/>
          </p:nvGrpSpPr>
          <p:grpSpPr>
            <a:xfrm rot="-5400000" flipH="1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09" name="Google Shape;1609;p4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4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4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4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4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4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4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6" name="Google Shape;1616;p40"/>
            <p:cNvGrpSpPr/>
            <p:nvPr/>
          </p:nvGrpSpPr>
          <p:grpSpPr>
            <a:xfrm rot="-5400000" flipH="1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17" name="Google Shape;1617;p4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4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4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0" name="Google Shape;1620;p40"/>
            <p:cNvSpPr/>
            <p:nvPr/>
          </p:nvSpPr>
          <p:spPr>
            <a:xfrm rot="147769" flipH="1">
              <a:off x="7025973" y="450498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0"/>
            <p:cNvSpPr/>
            <p:nvPr/>
          </p:nvSpPr>
          <p:spPr>
            <a:xfrm rot="147769" flipH="1">
              <a:off x="6785273" y="4569932"/>
              <a:ext cx="454547" cy="449759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2" name="Google Shape;1622;p40"/>
            <p:cNvGrpSpPr/>
            <p:nvPr/>
          </p:nvGrpSpPr>
          <p:grpSpPr>
            <a:xfrm rot="-5400000" flipH="1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23" name="Google Shape;1623;p40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40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26" name="Google Shape;1626;p40"/>
          <p:cNvSpPr txBox="1">
            <a:spLocks noGrp="1"/>
          </p:cNvSpPr>
          <p:nvPr>
            <p:ph type="subTitle" idx="1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dirty="0"/>
              <a:t>Почему Unicode заменяет ASCII в большинстве современных компьютерных систем?</a:t>
            </a:r>
            <a:endParaRPr dirty="0"/>
          </a:p>
        </p:txBody>
      </p:sp>
      <p:grpSp>
        <p:nvGrpSpPr>
          <p:cNvPr id="1627" name="Google Shape;1627;p40"/>
          <p:cNvGrpSpPr/>
          <p:nvPr/>
        </p:nvGrpSpPr>
        <p:grpSpPr>
          <a:xfrm>
            <a:off x="796100" y="3102438"/>
            <a:ext cx="4558967" cy="134100"/>
            <a:chOff x="796100" y="3019701"/>
            <a:chExt cx="4558967" cy="134100"/>
          </a:xfrm>
        </p:grpSpPr>
        <p:sp>
          <p:nvSpPr>
            <p:cNvPr id="1628" name="Google Shape;1628;p40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29" name="Google Shape;1629;p40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30" name="Google Shape;1630;p40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Вопрос для экзамена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64"/>
          <p:cNvSpPr txBox="1">
            <a:spLocks noGrp="1"/>
          </p:cNvSpPr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413" name="Google Shape;2413;p64"/>
          <p:cNvSpPr txBox="1">
            <a:spLocks noGrp="1"/>
          </p:cNvSpPr>
          <p:nvPr>
            <p:ph type="subTitle" idx="1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phamdangtrungnghia@gmail.com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+7 992 179 0250</a:t>
            </a:r>
            <a:endParaRPr dirty="0"/>
          </a:p>
        </p:txBody>
      </p:sp>
      <p:sp>
        <p:nvSpPr>
          <p:cNvPr id="2414" name="Google Shape;2414;p64"/>
          <p:cNvSpPr txBox="1">
            <a:spLocks noGrp="1"/>
          </p:cNvSpPr>
          <p:nvPr>
            <p:ph type="subTitle" idx="2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grpSp>
        <p:nvGrpSpPr>
          <p:cNvPr id="2416" name="Google Shape;2416;p64"/>
          <p:cNvGrpSpPr/>
          <p:nvPr/>
        </p:nvGrpSpPr>
        <p:grpSpPr>
          <a:xfrm>
            <a:off x="5361478" y="2513937"/>
            <a:ext cx="597900" cy="385800"/>
            <a:chOff x="2289878" y="3082512"/>
            <a:chExt cx="597900" cy="385800"/>
          </a:xfrm>
        </p:grpSpPr>
        <p:sp>
          <p:nvSpPr>
            <p:cNvPr id="2417" name="Google Shape;2417;p64"/>
            <p:cNvSpPr/>
            <p:nvPr/>
          </p:nvSpPr>
          <p:spPr>
            <a:xfrm>
              <a:off x="2447030" y="3130409"/>
              <a:ext cx="282876" cy="283216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4"/>
            <p:cNvSpPr/>
            <p:nvPr/>
          </p:nvSpPr>
          <p:spPr>
            <a:xfrm>
              <a:off x="2289878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2419;p64"/>
          <p:cNvGrpSpPr/>
          <p:nvPr/>
        </p:nvGrpSpPr>
        <p:grpSpPr>
          <a:xfrm>
            <a:off x="4573177" y="2513937"/>
            <a:ext cx="597900" cy="385800"/>
            <a:chOff x="1501577" y="3082512"/>
            <a:chExt cx="597900" cy="385800"/>
          </a:xfrm>
        </p:grpSpPr>
        <p:grpSp>
          <p:nvGrpSpPr>
            <p:cNvPr id="2420" name="Google Shape;2420;p64"/>
            <p:cNvGrpSpPr/>
            <p:nvPr/>
          </p:nvGrpSpPr>
          <p:grpSpPr>
            <a:xfrm>
              <a:off x="1659114" y="3130469"/>
              <a:ext cx="283212" cy="282899"/>
              <a:chOff x="3303268" y="3817349"/>
              <a:chExt cx="346056" cy="345674"/>
            </a:xfrm>
          </p:grpSpPr>
          <p:sp>
            <p:nvSpPr>
              <p:cNvPr id="2421" name="Google Shape;2421;p64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64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64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64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5" name="Google Shape;2425;p64"/>
            <p:cNvSpPr/>
            <p:nvPr/>
          </p:nvSpPr>
          <p:spPr>
            <a:xfrm>
              <a:off x="1501577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6" name="Google Shape;2426;p64"/>
          <p:cNvGrpSpPr/>
          <p:nvPr/>
        </p:nvGrpSpPr>
        <p:grpSpPr>
          <a:xfrm>
            <a:off x="3784875" y="2513937"/>
            <a:ext cx="597900" cy="385800"/>
            <a:chOff x="713275" y="3082512"/>
            <a:chExt cx="597900" cy="385800"/>
          </a:xfrm>
        </p:grpSpPr>
        <p:grpSp>
          <p:nvGrpSpPr>
            <p:cNvPr id="2427" name="Google Shape;2427;p64"/>
            <p:cNvGrpSpPr/>
            <p:nvPr/>
          </p:nvGrpSpPr>
          <p:grpSpPr>
            <a:xfrm>
              <a:off x="870716" y="3133963"/>
              <a:ext cx="283558" cy="283245"/>
              <a:chOff x="3752358" y="3817349"/>
              <a:chExt cx="346056" cy="345674"/>
            </a:xfrm>
          </p:grpSpPr>
          <p:sp>
            <p:nvSpPr>
              <p:cNvPr id="2428" name="Google Shape;2428;p64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64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64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64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2" name="Google Shape;2432;p64"/>
            <p:cNvSpPr/>
            <p:nvPr/>
          </p:nvSpPr>
          <p:spPr>
            <a:xfrm>
              <a:off x="713275" y="3082512"/>
              <a:ext cx="597900" cy="385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3" name="Google Shape;2433;p64"/>
          <p:cNvGrpSpPr/>
          <p:nvPr/>
        </p:nvGrpSpPr>
        <p:grpSpPr>
          <a:xfrm rot="10800000" flipH="1">
            <a:off x="6773992" y="-1205456"/>
            <a:ext cx="4151819" cy="5527900"/>
            <a:chOff x="6309526" y="836950"/>
            <a:chExt cx="3920509" cy="5219925"/>
          </a:xfrm>
        </p:grpSpPr>
        <p:pic>
          <p:nvPicPr>
            <p:cNvPr id="2434" name="Google Shape;2434;p64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5" name="Google Shape;2435;p64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64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64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38" name="Google Shape;2438;p64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2439" name="Google Shape;2439;p6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6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6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6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6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6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6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6" name="Google Shape;2446;p64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2447" name="Google Shape;2447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9" name="Google Shape;2449;p64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2450" name="Google Shape;2450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52" name="Google Shape;2452;p64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2453" name="Google Shape;2453;p64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64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55" name="Google Shape;2455;p64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56" name="Google Shape;2456;p64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2457" name="Google Shape;2457;p6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6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6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60" name="Google Shape;2460;p64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2461" name="Google Shape;2461;p6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6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6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64" name="Google Shape;2464;p64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5" name="Google Shape;2465;p64"/>
          <p:cNvGrpSpPr/>
          <p:nvPr/>
        </p:nvGrpSpPr>
        <p:grpSpPr>
          <a:xfrm>
            <a:off x="1234025" y="3961251"/>
            <a:ext cx="4558967" cy="134100"/>
            <a:chOff x="796100" y="3019701"/>
            <a:chExt cx="4558967" cy="134100"/>
          </a:xfrm>
        </p:grpSpPr>
        <p:sp>
          <p:nvSpPr>
            <p:cNvPr id="2466" name="Google Shape;2466;p64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67" name="Google Shape;2467;p64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68" name="Google Shape;2468;p64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ru-RU" dirty="0"/>
              <a:t>Почему шифрование так важно?</a:t>
            </a:r>
            <a:endParaRPr dirty="0"/>
          </a:p>
        </p:txBody>
      </p:sp>
      <p:sp>
        <p:nvSpPr>
          <p:cNvPr id="1532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6388608" y="2173106"/>
            <a:ext cx="2426208" cy="599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 smtClean="0"/>
              <a:t>Примеры неправильных символов</a:t>
            </a:r>
            <a:endParaRPr dirty="0"/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820" y="1398513"/>
            <a:ext cx="2529371" cy="786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37" y="2958077"/>
            <a:ext cx="3097738" cy="9368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Google Shape;1532;p39"/>
          <p:cNvSpPr txBox="1">
            <a:spLocks noGrp="1"/>
          </p:cNvSpPr>
          <p:nvPr>
            <p:ph type="subTitle" idx="1"/>
          </p:nvPr>
        </p:nvSpPr>
        <p:spPr>
          <a:xfrm>
            <a:off x="5915451" y="3920571"/>
            <a:ext cx="3228549" cy="599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Не удается прочитать сообщение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2" y="1725648"/>
            <a:ext cx="5064401" cy="2482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19" y="1177071"/>
            <a:ext cx="2832545" cy="1008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794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/>
              <a:t>История развития шифрования данных</a:t>
            </a:r>
            <a:endParaRPr sz="2800" dirty="0"/>
          </a:p>
        </p:txBody>
      </p:sp>
      <p:sp>
        <p:nvSpPr>
          <p:cNvPr id="1748" name="Google Shape;1748;p44"/>
          <p:cNvSpPr txBox="1">
            <a:spLocks noGrp="1"/>
          </p:cNvSpPr>
          <p:nvPr>
            <p:ph type="subTitle" idx="2"/>
          </p:nvPr>
        </p:nvSpPr>
        <p:spPr>
          <a:xfrm>
            <a:off x="1348013" y="2900937"/>
            <a:ext cx="2762976" cy="751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/>
              <a:t>в 1963 </a:t>
            </a:r>
            <a:r>
              <a:rPr lang="ru-RU" dirty="0" smtClean="0"/>
              <a:t>представлен </a:t>
            </a:r>
            <a:r>
              <a:rPr lang="en-US" dirty="0" smtClean="0"/>
              <a:t>American </a:t>
            </a:r>
            <a:r>
              <a:rPr lang="en-US" dirty="0"/>
              <a:t>Standards </a:t>
            </a:r>
            <a:r>
              <a:rPr lang="en-US" dirty="0" smtClean="0"/>
              <a:t>Association</a:t>
            </a:r>
            <a:endParaRPr dirty="0"/>
          </a:p>
        </p:txBody>
      </p:sp>
      <p:sp>
        <p:nvSpPr>
          <p:cNvPr id="1752" name="Google Shape;1752;p44"/>
          <p:cNvSpPr txBox="1">
            <a:spLocks noGrp="1"/>
          </p:cNvSpPr>
          <p:nvPr>
            <p:ph type="subTitle" idx="3"/>
          </p:nvPr>
        </p:nvSpPr>
        <p:spPr>
          <a:xfrm>
            <a:off x="5416017" y="2900937"/>
            <a:ext cx="3194226" cy="10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ru-RU" dirty="0"/>
              <a:t>в 1991 представлен </a:t>
            </a:r>
            <a:r>
              <a:rPr lang="ru-RU" dirty="0" smtClean="0"/>
              <a:t>Unicode </a:t>
            </a:r>
            <a:r>
              <a:rPr lang="ru-RU" dirty="0"/>
              <a:t>Consortium </a:t>
            </a:r>
            <a:r>
              <a:rPr lang="ru-RU" dirty="0" smtClean="0"/>
              <a:t>с Apple</a:t>
            </a:r>
            <a:r>
              <a:rPr lang="ru-RU" dirty="0"/>
              <a:t>, Microsoft, IBM, Google, Adobe</a:t>
            </a:r>
            <a:r>
              <a:rPr lang="ru-RU" dirty="0" smtClean="0"/>
              <a:t>,</a:t>
            </a:r>
            <a:r>
              <a:rPr lang="en-US" dirty="0" smtClean="0"/>
              <a:t> ..</a:t>
            </a:r>
            <a:r>
              <a:rPr lang="ru-RU" dirty="0" smtClean="0"/>
              <a:t>.</a:t>
            </a:r>
            <a:endParaRPr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93" b="30535"/>
          <a:stretch/>
        </p:blipFill>
        <p:spPr>
          <a:xfrm>
            <a:off x="619702" y="1290312"/>
            <a:ext cx="4085797" cy="1555275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idx="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2" b="15072"/>
          <a:stretch>
            <a:fillRect/>
          </a:stretch>
        </p:blipFill>
        <p:spPr>
          <a:xfrm>
            <a:off x="6022230" y="1183287"/>
            <a:ext cx="1981800" cy="166230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9465" t="16442" r="9610" b="14275"/>
          <a:stretch/>
        </p:blipFill>
        <p:spPr>
          <a:xfrm>
            <a:off x="1820737" y="3707512"/>
            <a:ext cx="1771809" cy="858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Unicode Consortium | The Or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3" t="15963" r="21075" b="16481"/>
          <a:stretch/>
        </p:blipFill>
        <p:spPr bwMode="auto">
          <a:xfrm>
            <a:off x="5471160" y="3892294"/>
            <a:ext cx="453139" cy="525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0" name="Picture 6" descr="Apple Logo Icon PNG &amp; SVG Design For T-Shirt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079" y="3891659"/>
            <a:ext cx="526415" cy="526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2" name="Picture 8" descr="Шаблон с логотипом Microsoft | PosterMyWal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74" y="3891659"/>
            <a:ext cx="554591" cy="5545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4" name="Picture 10" descr="Google logo on transparent white background 13948549 Vector Art at Vecteez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265" y="3852129"/>
            <a:ext cx="565945" cy="5659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036" name="Picture 12" descr="Adobe Logo PNG Vector, Icon (4096 x 4096) Free download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189" y="3891659"/>
            <a:ext cx="526415" cy="526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8199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" name="Google Shape;1484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85" name="Google Shape;1485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0" name="Google Shape;1490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91" name="Google Shape;1491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92" name="Google Shape;1492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9" name="Google Shape;1499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0" name="Google Shape;1500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7" name="Google Shape;1507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08" name="Google Shape;1508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0" name="Google Shape;1510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11" name="Google Shape;1511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13" name="Google Shape;1513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4" name="Google Shape;151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grpSp>
        <p:nvGrpSpPr>
          <p:cNvPr id="1516" name="Google Shape;1516;p38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17" name="Google Shape;151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18" name="Google Shape;151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19" name="Google Shape;151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22" name="Google Shape;1522;p38"/>
          <p:cNvSpPr txBox="1">
            <a:spLocks noGrp="1"/>
          </p:cNvSpPr>
          <p:nvPr>
            <p:ph type="title"/>
          </p:nvPr>
        </p:nvSpPr>
        <p:spPr>
          <a:xfrm>
            <a:off x="719999" y="2079325"/>
            <a:ext cx="82210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ru-RU" sz="4400" dirty="0"/>
              <a:t>Принцип работы систем кодирования символов</a:t>
            </a:r>
          </a:p>
        </p:txBody>
      </p:sp>
      <p:grpSp>
        <p:nvGrpSpPr>
          <p:cNvPr id="1523" name="Google Shape;1523;p38"/>
          <p:cNvGrpSpPr/>
          <p:nvPr/>
        </p:nvGrpSpPr>
        <p:grpSpPr>
          <a:xfrm>
            <a:off x="832724" y="3202160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437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ASCII – </a:t>
            </a:r>
            <a:r>
              <a:rPr lang="ru-RU" sz="2800" dirty="0"/>
              <a:t>Первый кодировщик символов</a:t>
            </a:r>
            <a:endParaRPr sz="2800" dirty="0"/>
          </a:p>
        </p:txBody>
      </p:sp>
      <p:sp>
        <p:nvSpPr>
          <p:cNvPr id="1748" name="Google Shape;1748;p44"/>
          <p:cNvSpPr txBox="1">
            <a:spLocks noGrp="1"/>
          </p:cNvSpPr>
          <p:nvPr>
            <p:ph type="subTitle" idx="2"/>
          </p:nvPr>
        </p:nvSpPr>
        <p:spPr>
          <a:xfrm>
            <a:off x="1333500" y="2742561"/>
            <a:ext cx="2777489" cy="751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u="sng" dirty="0">
                <a:solidFill>
                  <a:srgbClr val="002060"/>
                </a:solidFill>
              </a:rPr>
              <a:t>A</a:t>
            </a:r>
            <a:r>
              <a:rPr lang="en-US" b="1" dirty="0">
                <a:solidFill>
                  <a:srgbClr val="002060"/>
                </a:solidFill>
              </a:rPr>
              <a:t>merican </a:t>
            </a:r>
            <a:r>
              <a:rPr lang="en-US" b="1" u="sng" dirty="0">
                <a:solidFill>
                  <a:srgbClr val="002060"/>
                </a:solidFill>
              </a:rPr>
              <a:t>S</a:t>
            </a:r>
            <a:r>
              <a:rPr lang="en-US" b="1" dirty="0">
                <a:solidFill>
                  <a:srgbClr val="002060"/>
                </a:solidFill>
              </a:rPr>
              <a:t>tandard </a:t>
            </a:r>
            <a:r>
              <a:rPr lang="en-US" b="1" u="sng" dirty="0">
                <a:solidFill>
                  <a:srgbClr val="002060"/>
                </a:solidFill>
              </a:rPr>
              <a:t>C</a:t>
            </a:r>
            <a:r>
              <a:rPr lang="en-US" b="1" dirty="0">
                <a:solidFill>
                  <a:srgbClr val="002060"/>
                </a:solidFill>
              </a:rPr>
              <a:t>ode for </a:t>
            </a:r>
            <a:r>
              <a:rPr lang="en-US" b="1" u="sng" dirty="0">
                <a:solidFill>
                  <a:srgbClr val="002060"/>
                </a:solidFill>
              </a:rPr>
              <a:t>I</a:t>
            </a:r>
            <a:r>
              <a:rPr lang="en-US" b="1" dirty="0">
                <a:solidFill>
                  <a:srgbClr val="002060"/>
                </a:solidFill>
              </a:rPr>
              <a:t>nformation </a:t>
            </a:r>
            <a:r>
              <a:rPr lang="en-US" b="1" u="sng" dirty="0">
                <a:solidFill>
                  <a:srgbClr val="002060"/>
                </a:solidFill>
              </a:rPr>
              <a:t>I</a:t>
            </a:r>
            <a:r>
              <a:rPr lang="en-US" b="1" dirty="0">
                <a:solidFill>
                  <a:srgbClr val="002060"/>
                </a:solidFill>
              </a:rPr>
              <a:t>nterchange</a:t>
            </a:r>
            <a:endParaRPr dirty="0">
              <a:solidFill>
                <a:srgbClr val="002060"/>
              </a:solidFill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93" b="30535"/>
          <a:stretch/>
        </p:blipFill>
        <p:spPr>
          <a:xfrm>
            <a:off x="619702" y="1290312"/>
            <a:ext cx="4085797" cy="1555275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51" t="957" r="-1"/>
          <a:stretch/>
        </p:blipFill>
        <p:spPr>
          <a:xfrm>
            <a:off x="4995000" y="1478280"/>
            <a:ext cx="3429000" cy="792514"/>
          </a:xfrm>
          <a:prstGeom prst="rect">
            <a:avLst/>
          </a:prstGeom>
        </p:spPr>
      </p:pic>
      <p:sp>
        <p:nvSpPr>
          <p:cNvPr id="5" name="Rectangle 2"/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5419297" y="2560354"/>
            <a:ext cx="2815194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[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A-</a:t>
            </a:r>
            <a:r>
              <a:rPr kumimoji="0" lang="vi-V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Z]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vi-V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a-z </a:t>
            </a:r>
            <a:r>
              <a:rPr kumimoji="0" lang="vi-V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]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0, 1, 2, ..., 9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@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#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$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%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&amp;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``</a:t>
            </a:r>
            <a:endParaRPr lang="vi-VN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Enter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Tab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Backspace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7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Unicode – </a:t>
            </a:r>
            <a:r>
              <a:rPr lang="ru-RU" sz="2800" dirty="0"/>
              <a:t>Глобальные решения</a:t>
            </a:r>
            <a:endParaRPr sz="2800" dirty="0"/>
          </a:p>
        </p:txBody>
      </p:sp>
      <p:sp>
        <p:nvSpPr>
          <p:cNvPr id="1748" name="Google Shape;1748;p44"/>
          <p:cNvSpPr txBox="1">
            <a:spLocks noGrp="1"/>
          </p:cNvSpPr>
          <p:nvPr>
            <p:ph type="subTitle" idx="2"/>
          </p:nvPr>
        </p:nvSpPr>
        <p:spPr>
          <a:xfrm>
            <a:off x="604071" y="4509110"/>
            <a:ext cx="3582127" cy="751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/>
              <a:t>BMP </a:t>
            </a:r>
            <a:r>
              <a:rPr lang="vi-VN" b="1" dirty="0" smtClean="0"/>
              <a:t>- </a:t>
            </a:r>
            <a:r>
              <a:rPr lang="en-US" b="1" dirty="0" smtClean="0"/>
              <a:t>Basic </a:t>
            </a:r>
            <a:r>
              <a:rPr lang="en-US" b="1" dirty="0"/>
              <a:t>Multilingual </a:t>
            </a:r>
            <a:r>
              <a:rPr lang="en-US" b="1" dirty="0" smtClean="0"/>
              <a:t>Plane</a:t>
            </a:r>
            <a:endParaRPr dirty="0"/>
          </a:p>
        </p:txBody>
      </p:sp>
      <p:sp>
        <p:nvSpPr>
          <p:cNvPr id="1752" name="Google Shape;1752;p44"/>
          <p:cNvSpPr txBox="1">
            <a:spLocks noGrp="1"/>
          </p:cNvSpPr>
          <p:nvPr>
            <p:ph type="subTitle" idx="3"/>
          </p:nvPr>
        </p:nvSpPr>
        <p:spPr>
          <a:xfrm>
            <a:off x="5229774" y="4509110"/>
            <a:ext cx="3194226" cy="614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b="1" dirty="0"/>
              <a:t>Supplementary Planes</a:t>
            </a:r>
            <a:endParaRPr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8" r="13518"/>
          <a:stretch>
            <a:fillRect/>
          </a:stretch>
        </p:blipFill>
        <p:spPr>
          <a:xfrm>
            <a:off x="459768" y="1136021"/>
            <a:ext cx="3870735" cy="33745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3" r="14863"/>
          <a:stretch>
            <a:fillRect/>
          </a:stretch>
        </p:blipFill>
        <p:spPr>
          <a:xfrm>
            <a:off x="4769643" y="1136021"/>
            <a:ext cx="3962774" cy="33735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92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Варианты </a:t>
            </a:r>
            <a:r>
              <a:rPr lang="en-US" dirty="0"/>
              <a:t>Unicode</a:t>
            </a:r>
            <a:endParaRPr dirty="0"/>
          </a:p>
        </p:txBody>
      </p:sp>
      <p:sp>
        <p:nvSpPr>
          <p:cNvPr id="2103" name="Google Shape;2103;p53"/>
          <p:cNvSpPr txBox="1"/>
          <p:nvPr/>
        </p:nvSpPr>
        <p:spPr>
          <a:xfrm>
            <a:off x="5779526" y="1925418"/>
            <a:ext cx="2762493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ru-RU" dirty="0"/>
              <a:t>Минимальная длина - 2 байта, максимальная - 4 </a:t>
            </a:r>
            <a:r>
              <a:rPr lang="ru-RU" dirty="0" smtClean="0"/>
              <a:t>байта</a:t>
            </a:r>
            <a:endParaRPr lang="vi-VN" dirty="0" smtClean="0"/>
          </a:p>
          <a:p>
            <a:pPr lvl="0" algn="ctr">
              <a:lnSpc>
                <a:spcPct val="115000"/>
              </a:lnSpc>
            </a:pPr>
            <a:r>
              <a:rPr lang="vi-VN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переменная длина</a:t>
            </a:r>
            <a:r>
              <a:rPr lang="vi-VN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lang="en-US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04" name="Google Shape;2104;p53"/>
          <p:cNvSpPr txBox="1"/>
          <p:nvPr/>
        </p:nvSpPr>
        <p:spPr>
          <a:xfrm>
            <a:off x="5779525" y="3123802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000" b="1" dirty="0" smtClean="0"/>
              <a:t>UTF-32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5" name="Google Shape;2105;p53"/>
          <p:cNvSpPr txBox="1"/>
          <p:nvPr/>
        </p:nvSpPr>
        <p:spPr>
          <a:xfrm>
            <a:off x="1262375" y="1497640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>
              <a:lnSpc>
                <a:spcPct val="115000"/>
              </a:lnSpc>
            </a:pPr>
            <a:r>
              <a:rPr lang="en-US" sz="2000" b="1" dirty="0"/>
              <a:t>UTF-8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6" name="Google Shape;2106;p53"/>
          <p:cNvSpPr txBox="1"/>
          <p:nvPr/>
        </p:nvSpPr>
        <p:spPr>
          <a:xfrm>
            <a:off x="5779525" y="1497625"/>
            <a:ext cx="21021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000" b="1" dirty="0"/>
              <a:t>UTF-16</a:t>
            </a:r>
            <a:endParaRPr sz="2000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108" name="Google Shape;2108;p53"/>
          <p:cNvSpPr txBox="1"/>
          <p:nvPr/>
        </p:nvSpPr>
        <p:spPr>
          <a:xfrm>
            <a:off x="5779526" y="3551574"/>
            <a:ext cx="2511033" cy="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ru-RU" dirty="0"/>
              <a:t>Каждый символ всегда использует 4 </a:t>
            </a:r>
            <a:r>
              <a:rPr lang="ru-RU" dirty="0" smtClean="0"/>
              <a:t>байта</a:t>
            </a:r>
            <a:r>
              <a:rPr lang="vi-VN" dirty="0" smtClean="0"/>
              <a:t> </a:t>
            </a:r>
          </a:p>
          <a:p>
            <a:pPr lvl="0">
              <a:lnSpc>
                <a:spcPct val="115000"/>
              </a:lnSpc>
            </a:pPr>
            <a:r>
              <a:rPr lang="vi-VN" b="1" dirty="0" smtClean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(</a:t>
            </a:r>
            <a:r>
              <a:rPr lang="ru-RU" b="1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фиксированная длина</a:t>
            </a:r>
            <a:r>
              <a:rPr lang="vi-VN" b="1" dirty="0" smtClean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)</a:t>
            </a:r>
            <a:endParaRPr lang="en-US" b="1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grpSp>
        <p:nvGrpSpPr>
          <p:cNvPr id="2110" name="Google Shape;2110;p53"/>
          <p:cNvGrpSpPr/>
          <p:nvPr/>
        </p:nvGrpSpPr>
        <p:grpSpPr>
          <a:xfrm>
            <a:off x="3994484" y="2326823"/>
            <a:ext cx="1155299" cy="1155149"/>
            <a:chOff x="4085864" y="2304898"/>
            <a:chExt cx="972392" cy="972266"/>
          </a:xfrm>
        </p:grpSpPr>
        <p:sp>
          <p:nvSpPr>
            <p:cNvPr id="2111" name="Google Shape;2111;p53"/>
            <p:cNvSpPr/>
            <p:nvPr/>
          </p:nvSpPr>
          <p:spPr>
            <a:xfrm>
              <a:off x="4085864" y="2304898"/>
              <a:ext cx="972392" cy="972266"/>
            </a:xfrm>
            <a:custGeom>
              <a:avLst/>
              <a:gdLst/>
              <a:ahLst/>
              <a:cxnLst/>
              <a:rect l="l" t="t" r="r" b="b"/>
              <a:pathLst>
                <a:path w="7707" h="7706" extrusionOk="0">
                  <a:moveTo>
                    <a:pt x="3854" y="0"/>
                  </a:moveTo>
                  <a:cubicBezTo>
                    <a:pt x="3439" y="0"/>
                    <a:pt x="3030" y="65"/>
                    <a:pt x="2640" y="195"/>
                  </a:cubicBezTo>
                  <a:cubicBezTo>
                    <a:pt x="2543" y="227"/>
                    <a:pt x="2491" y="331"/>
                    <a:pt x="2522" y="428"/>
                  </a:cubicBezTo>
                  <a:cubicBezTo>
                    <a:pt x="2549" y="506"/>
                    <a:pt x="2621" y="555"/>
                    <a:pt x="2698" y="555"/>
                  </a:cubicBezTo>
                  <a:cubicBezTo>
                    <a:pt x="2717" y="555"/>
                    <a:pt x="2736" y="552"/>
                    <a:pt x="2755" y="546"/>
                  </a:cubicBezTo>
                  <a:cubicBezTo>
                    <a:pt x="3109" y="430"/>
                    <a:pt x="3478" y="369"/>
                    <a:pt x="3854" y="369"/>
                  </a:cubicBezTo>
                  <a:cubicBezTo>
                    <a:pt x="5774" y="369"/>
                    <a:pt x="7337" y="1933"/>
                    <a:pt x="7337" y="3852"/>
                  </a:cubicBezTo>
                  <a:cubicBezTo>
                    <a:pt x="7337" y="5773"/>
                    <a:pt x="5774" y="7337"/>
                    <a:pt x="3854" y="7337"/>
                  </a:cubicBezTo>
                  <a:cubicBezTo>
                    <a:pt x="1933" y="7337"/>
                    <a:pt x="370" y="5773"/>
                    <a:pt x="370" y="3852"/>
                  </a:cubicBezTo>
                  <a:cubicBezTo>
                    <a:pt x="370" y="2641"/>
                    <a:pt x="985" y="1535"/>
                    <a:pt x="2016" y="893"/>
                  </a:cubicBezTo>
                  <a:cubicBezTo>
                    <a:pt x="2102" y="839"/>
                    <a:pt x="2129" y="725"/>
                    <a:pt x="2074" y="639"/>
                  </a:cubicBezTo>
                  <a:cubicBezTo>
                    <a:pt x="2040" y="583"/>
                    <a:pt x="1979" y="552"/>
                    <a:pt x="1918" y="552"/>
                  </a:cubicBezTo>
                  <a:cubicBezTo>
                    <a:pt x="1884" y="552"/>
                    <a:pt x="1851" y="561"/>
                    <a:pt x="1821" y="579"/>
                  </a:cubicBezTo>
                  <a:cubicBezTo>
                    <a:pt x="1275" y="920"/>
                    <a:pt x="819" y="1394"/>
                    <a:pt x="501" y="1954"/>
                  </a:cubicBezTo>
                  <a:cubicBezTo>
                    <a:pt x="174" y="2530"/>
                    <a:pt x="0" y="3186"/>
                    <a:pt x="0" y="3852"/>
                  </a:cubicBezTo>
                  <a:cubicBezTo>
                    <a:pt x="0" y="5977"/>
                    <a:pt x="1729" y="7706"/>
                    <a:pt x="3854" y="7706"/>
                  </a:cubicBezTo>
                  <a:cubicBezTo>
                    <a:pt x="5979" y="7706"/>
                    <a:pt x="7707" y="5977"/>
                    <a:pt x="7707" y="3852"/>
                  </a:cubicBezTo>
                  <a:cubicBezTo>
                    <a:pt x="7707" y="1729"/>
                    <a:pt x="5978" y="0"/>
                    <a:pt x="38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3"/>
            <p:cNvSpPr/>
            <p:nvPr/>
          </p:nvSpPr>
          <p:spPr>
            <a:xfrm>
              <a:off x="4216324" y="2435989"/>
              <a:ext cx="711094" cy="711094"/>
            </a:xfrm>
            <a:custGeom>
              <a:avLst/>
              <a:gdLst/>
              <a:ahLst/>
              <a:cxnLst/>
              <a:rect l="l" t="t" r="r" b="b"/>
              <a:pathLst>
                <a:path w="5636" h="5636" extrusionOk="0">
                  <a:moveTo>
                    <a:pt x="3082" y="359"/>
                  </a:moveTo>
                  <a:lnTo>
                    <a:pt x="3082" y="833"/>
                  </a:lnTo>
                  <a:cubicBezTo>
                    <a:pt x="3082" y="920"/>
                    <a:pt x="3142" y="995"/>
                    <a:pt x="3228" y="1014"/>
                  </a:cubicBezTo>
                  <a:cubicBezTo>
                    <a:pt x="3437" y="1062"/>
                    <a:pt x="3635" y="1143"/>
                    <a:pt x="3815" y="1257"/>
                  </a:cubicBezTo>
                  <a:cubicBezTo>
                    <a:pt x="3845" y="1277"/>
                    <a:pt x="3880" y="1286"/>
                    <a:pt x="3914" y="1286"/>
                  </a:cubicBezTo>
                  <a:cubicBezTo>
                    <a:pt x="3963" y="1286"/>
                    <a:pt x="4011" y="1267"/>
                    <a:pt x="4048" y="1232"/>
                  </a:cubicBezTo>
                  <a:lnTo>
                    <a:pt x="4385" y="897"/>
                  </a:lnTo>
                  <a:lnTo>
                    <a:pt x="4756" y="1263"/>
                  </a:lnTo>
                  <a:lnTo>
                    <a:pt x="4418" y="1598"/>
                  </a:lnTo>
                  <a:cubicBezTo>
                    <a:pt x="4357" y="1660"/>
                    <a:pt x="4345" y="1756"/>
                    <a:pt x="4392" y="1828"/>
                  </a:cubicBezTo>
                  <a:cubicBezTo>
                    <a:pt x="4507" y="2007"/>
                    <a:pt x="4590" y="2204"/>
                    <a:pt x="4636" y="2410"/>
                  </a:cubicBezTo>
                  <a:cubicBezTo>
                    <a:pt x="4656" y="2496"/>
                    <a:pt x="4731" y="2556"/>
                    <a:pt x="4819" y="2556"/>
                  </a:cubicBezTo>
                  <a:lnTo>
                    <a:pt x="5276" y="2556"/>
                  </a:lnTo>
                  <a:lnTo>
                    <a:pt x="5276" y="3079"/>
                  </a:lnTo>
                  <a:lnTo>
                    <a:pt x="4819" y="3079"/>
                  </a:lnTo>
                  <a:cubicBezTo>
                    <a:pt x="4731" y="3079"/>
                    <a:pt x="4656" y="3140"/>
                    <a:pt x="4636" y="3225"/>
                  </a:cubicBezTo>
                  <a:cubicBezTo>
                    <a:pt x="4589" y="3431"/>
                    <a:pt x="4508" y="3628"/>
                    <a:pt x="4392" y="3807"/>
                  </a:cubicBezTo>
                  <a:cubicBezTo>
                    <a:pt x="4345" y="3881"/>
                    <a:pt x="4357" y="3976"/>
                    <a:pt x="4418" y="4037"/>
                  </a:cubicBezTo>
                  <a:lnTo>
                    <a:pt x="4756" y="4372"/>
                  </a:lnTo>
                  <a:lnTo>
                    <a:pt x="4385" y="4738"/>
                  </a:lnTo>
                  <a:lnTo>
                    <a:pt x="4048" y="4403"/>
                  </a:lnTo>
                  <a:cubicBezTo>
                    <a:pt x="4012" y="4367"/>
                    <a:pt x="3964" y="4349"/>
                    <a:pt x="3916" y="4349"/>
                  </a:cubicBezTo>
                  <a:cubicBezTo>
                    <a:pt x="3881" y="4349"/>
                    <a:pt x="3846" y="4358"/>
                    <a:pt x="3815" y="4378"/>
                  </a:cubicBezTo>
                  <a:cubicBezTo>
                    <a:pt x="3635" y="4492"/>
                    <a:pt x="3437" y="4573"/>
                    <a:pt x="3227" y="4619"/>
                  </a:cubicBezTo>
                  <a:cubicBezTo>
                    <a:pt x="3142" y="4639"/>
                    <a:pt x="3080" y="4713"/>
                    <a:pt x="3080" y="4800"/>
                  </a:cubicBezTo>
                  <a:lnTo>
                    <a:pt x="3080" y="5274"/>
                  </a:lnTo>
                  <a:lnTo>
                    <a:pt x="2557" y="5274"/>
                  </a:lnTo>
                  <a:lnTo>
                    <a:pt x="2557" y="4817"/>
                  </a:lnTo>
                  <a:cubicBezTo>
                    <a:pt x="2557" y="4729"/>
                    <a:pt x="2496" y="4654"/>
                    <a:pt x="2411" y="4634"/>
                  </a:cubicBezTo>
                  <a:cubicBezTo>
                    <a:pt x="2205" y="4587"/>
                    <a:pt x="2008" y="4505"/>
                    <a:pt x="1829" y="4390"/>
                  </a:cubicBezTo>
                  <a:cubicBezTo>
                    <a:pt x="1799" y="4370"/>
                    <a:pt x="1765" y="4361"/>
                    <a:pt x="1731" y="4361"/>
                  </a:cubicBezTo>
                  <a:cubicBezTo>
                    <a:pt x="1683" y="4361"/>
                    <a:pt x="1635" y="4380"/>
                    <a:pt x="1600" y="4416"/>
                  </a:cubicBezTo>
                  <a:lnTo>
                    <a:pt x="1264" y="4754"/>
                  </a:lnTo>
                  <a:lnTo>
                    <a:pt x="897" y="4383"/>
                  </a:lnTo>
                  <a:lnTo>
                    <a:pt x="1233" y="4043"/>
                  </a:lnTo>
                  <a:cubicBezTo>
                    <a:pt x="1294" y="3983"/>
                    <a:pt x="1305" y="3889"/>
                    <a:pt x="1259" y="3816"/>
                  </a:cubicBezTo>
                  <a:cubicBezTo>
                    <a:pt x="1144" y="3633"/>
                    <a:pt x="1063" y="3434"/>
                    <a:pt x="1016" y="3224"/>
                  </a:cubicBezTo>
                  <a:cubicBezTo>
                    <a:pt x="997" y="3138"/>
                    <a:pt x="922" y="3077"/>
                    <a:pt x="835" y="3077"/>
                  </a:cubicBezTo>
                  <a:lnTo>
                    <a:pt x="362" y="3077"/>
                  </a:lnTo>
                  <a:lnTo>
                    <a:pt x="362" y="2554"/>
                  </a:lnTo>
                  <a:lnTo>
                    <a:pt x="818" y="2554"/>
                  </a:lnTo>
                  <a:cubicBezTo>
                    <a:pt x="906" y="2554"/>
                    <a:pt x="982" y="2493"/>
                    <a:pt x="1001" y="2408"/>
                  </a:cubicBezTo>
                  <a:cubicBezTo>
                    <a:pt x="1049" y="2201"/>
                    <a:pt x="1129" y="2005"/>
                    <a:pt x="1244" y="1826"/>
                  </a:cubicBezTo>
                  <a:cubicBezTo>
                    <a:pt x="1292" y="1752"/>
                    <a:pt x="1280" y="1656"/>
                    <a:pt x="1218" y="1596"/>
                  </a:cubicBezTo>
                  <a:lnTo>
                    <a:pt x="881" y="1261"/>
                  </a:lnTo>
                  <a:lnTo>
                    <a:pt x="1252" y="895"/>
                  </a:lnTo>
                  <a:lnTo>
                    <a:pt x="1592" y="1231"/>
                  </a:lnTo>
                  <a:cubicBezTo>
                    <a:pt x="1627" y="1267"/>
                    <a:pt x="1674" y="1285"/>
                    <a:pt x="1722" y="1285"/>
                  </a:cubicBezTo>
                  <a:cubicBezTo>
                    <a:pt x="1755" y="1285"/>
                    <a:pt x="1789" y="1276"/>
                    <a:pt x="1819" y="1257"/>
                  </a:cubicBezTo>
                  <a:cubicBezTo>
                    <a:pt x="2002" y="1142"/>
                    <a:pt x="2201" y="1061"/>
                    <a:pt x="2411" y="1014"/>
                  </a:cubicBezTo>
                  <a:cubicBezTo>
                    <a:pt x="2496" y="994"/>
                    <a:pt x="2558" y="920"/>
                    <a:pt x="2558" y="833"/>
                  </a:cubicBezTo>
                  <a:lnTo>
                    <a:pt x="2558" y="359"/>
                  </a:lnTo>
                  <a:close/>
                  <a:moveTo>
                    <a:pt x="2519" y="0"/>
                  </a:moveTo>
                  <a:cubicBezTo>
                    <a:pt x="2341" y="0"/>
                    <a:pt x="2195" y="145"/>
                    <a:pt x="2195" y="324"/>
                  </a:cubicBezTo>
                  <a:lnTo>
                    <a:pt x="2195" y="702"/>
                  </a:lnTo>
                  <a:cubicBezTo>
                    <a:pt x="2048" y="745"/>
                    <a:pt x="1904" y="803"/>
                    <a:pt x="1770" y="879"/>
                  </a:cubicBezTo>
                  <a:lnTo>
                    <a:pt x="1503" y="612"/>
                  </a:lnTo>
                  <a:cubicBezTo>
                    <a:pt x="1439" y="548"/>
                    <a:pt x="1356" y="517"/>
                    <a:pt x="1273" y="517"/>
                  </a:cubicBezTo>
                  <a:cubicBezTo>
                    <a:pt x="1190" y="517"/>
                    <a:pt x="1107" y="548"/>
                    <a:pt x="1044" y="612"/>
                  </a:cubicBezTo>
                  <a:lnTo>
                    <a:pt x="611" y="1045"/>
                  </a:lnTo>
                  <a:cubicBezTo>
                    <a:pt x="484" y="1172"/>
                    <a:pt x="484" y="1377"/>
                    <a:pt x="611" y="1503"/>
                  </a:cubicBezTo>
                  <a:lnTo>
                    <a:pt x="878" y="1770"/>
                  </a:lnTo>
                  <a:cubicBezTo>
                    <a:pt x="805" y="1906"/>
                    <a:pt x="746" y="2048"/>
                    <a:pt x="702" y="2195"/>
                  </a:cubicBezTo>
                  <a:lnTo>
                    <a:pt x="323" y="2195"/>
                  </a:lnTo>
                  <a:cubicBezTo>
                    <a:pt x="145" y="2195"/>
                    <a:pt x="0" y="2340"/>
                    <a:pt x="0" y="2519"/>
                  </a:cubicBezTo>
                  <a:lnTo>
                    <a:pt x="0" y="3117"/>
                  </a:lnTo>
                  <a:cubicBezTo>
                    <a:pt x="0" y="3295"/>
                    <a:pt x="144" y="3441"/>
                    <a:pt x="323" y="3441"/>
                  </a:cubicBezTo>
                  <a:lnTo>
                    <a:pt x="702" y="3441"/>
                  </a:lnTo>
                  <a:cubicBezTo>
                    <a:pt x="745" y="3588"/>
                    <a:pt x="805" y="3731"/>
                    <a:pt x="878" y="3866"/>
                  </a:cubicBezTo>
                  <a:lnTo>
                    <a:pt x="611" y="4133"/>
                  </a:lnTo>
                  <a:cubicBezTo>
                    <a:pt x="550" y="4195"/>
                    <a:pt x="517" y="4275"/>
                    <a:pt x="517" y="4362"/>
                  </a:cubicBezTo>
                  <a:cubicBezTo>
                    <a:pt x="517" y="4448"/>
                    <a:pt x="551" y="4530"/>
                    <a:pt x="611" y="4592"/>
                  </a:cubicBezTo>
                  <a:lnTo>
                    <a:pt x="1044" y="5024"/>
                  </a:lnTo>
                  <a:cubicBezTo>
                    <a:pt x="1106" y="5086"/>
                    <a:pt x="1187" y="5119"/>
                    <a:pt x="1274" y="5119"/>
                  </a:cubicBezTo>
                  <a:cubicBezTo>
                    <a:pt x="1361" y="5119"/>
                    <a:pt x="1441" y="5085"/>
                    <a:pt x="1503" y="5024"/>
                  </a:cubicBezTo>
                  <a:lnTo>
                    <a:pt x="1770" y="4757"/>
                  </a:lnTo>
                  <a:cubicBezTo>
                    <a:pt x="1906" y="4832"/>
                    <a:pt x="2048" y="4890"/>
                    <a:pt x="2195" y="4934"/>
                  </a:cubicBezTo>
                  <a:lnTo>
                    <a:pt x="2195" y="5312"/>
                  </a:lnTo>
                  <a:cubicBezTo>
                    <a:pt x="2195" y="5490"/>
                    <a:pt x="2339" y="5636"/>
                    <a:pt x="2519" y="5636"/>
                  </a:cubicBezTo>
                  <a:lnTo>
                    <a:pt x="3117" y="5636"/>
                  </a:lnTo>
                  <a:cubicBezTo>
                    <a:pt x="3295" y="5636"/>
                    <a:pt x="3441" y="5492"/>
                    <a:pt x="3441" y="5312"/>
                  </a:cubicBezTo>
                  <a:lnTo>
                    <a:pt x="3441" y="4934"/>
                  </a:lnTo>
                  <a:cubicBezTo>
                    <a:pt x="3588" y="4891"/>
                    <a:pt x="3731" y="4833"/>
                    <a:pt x="3866" y="4757"/>
                  </a:cubicBezTo>
                  <a:lnTo>
                    <a:pt x="4133" y="5024"/>
                  </a:lnTo>
                  <a:cubicBezTo>
                    <a:pt x="4196" y="5088"/>
                    <a:pt x="4280" y="5120"/>
                    <a:pt x="4363" y="5120"/>
                  </a:cubicBezTo>
                  <a:cubicBezTo>
                    <a:pt x="4446" y="5120"/>
                    <a:pt x="4529" y="5088"/>
                    <a:pt x="4592" y="5024"/>
                  </a:cubicBezTo>
                  <a:lnTo>
                    <a:pt x="5019" y="4597"/>
                  </a:lnTo>
                  <a:cubicBezTo>
                    <a:pt x="5066" y="4550"/>
                    <a:pt x="5102" y="4490"/>
                    <a:pt x="5113" y="4425"/>
                  </a:cubicBezTo>
                  <a:cubicBezTo>
                    <a:pt x="5134" y="4315"/>
                    <a:pt x="5101" y="4209"/>
                    <a:pt x="5024" y="4133"/>
                  </a:cubicBezTo>
                  <a:lnTo>
                    <a:pt x="4757" y="3866"/>
                  </a:lnTo>
                  <a:cubicBezTo>
                    <a:pt x="4831" y="3730"/>
                    <a:pt x="4890" y="3588"/>
                    <a:pt x="4934" y="3441"/>
                  </a:cubicBezTo>
                  <a:lnTo>
                    <a:pt x="5312" y="3441"/>
                  </a:lnTo>
                  <a:cubicBezTo>
                    <a:pt x="5490" y="3441"/>
                    <a:pt x="5636" y="3296"/>
                    <a:pt x="5636" y="3117"/>
                  </a:cubicBezTo>
                  <a:lnTo>
                    <a:pt x="5636" y="2519"/>
                  </a:lnTo>
                  <a:cubicBezTo>
                    <a:pt x="5636" y="2341"/>
                    <a:pt x="5490" y="2195"/>
                    <a:pt x="5312" y="2195"/>
                  </a:cubicBezTo>
                  <a:lnTo>
                    <a:pt x="4934" y="2195"/>
                  </a:lnTo>
                  <a:cubicBezTo>
                    <a:pt x="4891" y="2048"/>
                    <a:pt x="4831" y="1905"/>
                    <a:pt x="4757" y="1770"/>
                  </a:cubicBezTo>
                  <a:lnTo>
                    <a:pt x="5024" y="1503"/>
                  </a:lnTo>
                  <a:cubicBezTo>
                    <a:pt x="5152" y="1376"/>
                    <a:pt x="5152" y="1171"/>
                    <a:pt x="5024" y="1045"/>
                  </a:cubicBezTo>
                  <a:lnTo>
                    <a:pt x="4592" y="612"/>
                  </a:lnTo>
                  <a:cubicBezTo>
                    <a:pt x="4528" y="549"/>
                    <a:pt x="4445" y="518"/>
                    <a:pt x="4362" y="518"/>
                  </a:cubicBezTo>
                  <a:cubicBezTo>
                    <a:pt x="4279" y="518"/>
                    <a:pt x="4196" y="549"/>
                    <a:pt x="4133" y="612"/>
                  </a:cubicBezTo>
                  <a:lnTo>
                    <a:pt x="3866" y="879"/>
                  </a:lnTo>
                  <a:cubicBezTo>
                    <a:pt x="3730" y="806"/>
                    <a:pt x="3588" y="746"/>
                    <a:pt x="3441" y="702"/>
                  </a:cubicBezTo>
                  <a:lnTo>
                    <a:pt x="3441" y="325"/>
                  </a:lnTo>
                  <a:cubicBezTo>
                    <a:pt x="3442" y="146"/>
                    <a:pt x="3296" y="0"/>
                    <a:pt x="31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3"/>
            <p:cNvSpPr/>
            <p:nvPr/>
          </p:nvSpPr>
          <p:spPr>
            <a:xfrm>
              <a:off x="4393593" y="2614898"/>
              <a:ext cx="355673" cy="352267"/>
            </a:xfrm>
            <a:custGeom>
              <a:avLst/>
              <a:gdLst/>
              <a:ahLst/>
              <a:cxnLst/>
              <a:rect l="l" t="t" r="r" b="b"/>
              <a:pathLst>
                <a:path w="2819" h="2792" extrusionOk="0">
                  <a:moveTo>
                    <a:pt x="1408" y="1"/>
                  </a:moveTo>
                  <a:cubicBezTo>
                    <a:pt x="1386" y="1"/>
                    <a:pt x="1364" y="1"/>
                    <a:pt x="1341" y="2"/>
                  </a:cubicBezTo>
                  <a:cubicBezTo>
                    <a:pt x="636" y="39"/>
                    <a:pt x="56" y="619"/>
                    <a:pt x="21" y="1325"/>
                  </a:cubicBezTo>
                  <a:cubicBezTo>
                    <a:pt x="1" y="1719"/>
                    <a:pt x="149" y="2105"/>
                    <a:pt x="428" y="2383"/>
                  </a:cubicBezTo>
                  <a:cubicBezTo>
                    <a:pt x="690" y="2645"/>
                    <a:pt x="1047" y="2791"/>
                    <a:pt x="1417" y="2791"/>
                  </a:cubicBezTo>
                  <a:cubicBezTo>
                    <a:pt x="1440" y="2791"/>
                    <a:pt x="1462" y="2791"/>
                    <a:pt x="1486" y="2789"/>
                  </a:cubicBezTo>
                  <a:cubicBezTo>
                    <a:pt x="1587" y="2785"/>
                    <a:pt x="1666" y="2698"/>
                    <a:pt x="1661" y="2596"/>
                  </a:cubicBezTo>
                  <a:cubicBezTo>
                    <a:pt x="1656" y="2497"/>
                    <a:pt x="1574" y="2421"/>
                    <a:pt x="1475" y="2421"/>
                  </a:cubicBezTo>
                  <a:cubicBezTo>
                    <a:pt x="1472" y="2421"/>
                    <a:pt x="1470" y="2421"/>
                    <a:pt x="1467" y="2421"/>
                  </a:cubicBezTo>
                  <a:cubicBezTo>
                    <a:pt x="1449" y="2422"/>
                    <a:pt x="1431" y="2422"/>
                    <a:pt x="1413" y="2422"/>
                  </a:cubicBezTo>
                  <a:cubicBezTo>
                    <a:pt x="1139" y="2422"/>
                    <a:pt x="884" y="2317"/>
                    <a:pt x="690" y="2121"/>
                  </a:cubicBezTo>
                  <a:cubicBezTo>
                    <a:pt x="483" y="1913"/>
                    <a:pt x="376" y="1636"/>
                    <a:pt x="391" y="1343"/>
                  </a:cubicBezTo>
                  <a:cubicBezTo>
                    <a:pt x="418" y="825"/>
                    <a:pt x="843" y="398"/>
                    <a:pt x="1361" y="372"/>
                  </a:cubicBezTo>
                  <a:cubicBezTo>
                    <a:pt x="1379" y="371"/>
                    <a:pt x="1396" y="371"/>
                    <a:pt x="1413" y="371"/>
                  </a:cubicBezTo>
                  <a:cubicBezTo>
                    <a:pt x="1690" y="371"/>
                    <a:pt x="1966" y="488"/>
                    <a:pt x="2157" y="687"/>
                  </a:cubicBezTo>
                  <a:cubicBezTo>
                    <a:pt x="2580" y="1131"/>
                    <a:pt x="2469" y="1782"/>
                    <a:pt x="2122" y="2131"/>
                  </a:cubicBezTo>
                  <a:cubicBezTo>
                    <a:pt x="2050" y="2202"/>
                    <a:pt x="2050" y="2320"/>
                    <a:pt x="2124" y="2392"/>
                  </a:cubicBezTo>
                  <a:cubicBezTo>
                    <a:pt x="2159" y="2428"/>
                    <a:pt x="2206" y="2446"/>
                    <a:pt x="2253" y="2446"/>
                  </a:cubicBezTo>
                  <a:cubicBezTo>
                    <a:pt x="2301" y="2446"/>
                    <a:pt x="2349" y="2427"/>
                    <a:pt x="2386" y="2390"/>
                  </a:cubicBezTo>
                  <a:cubicBezTo>
                    <a:pt x="2632" y="2142"/>
                    <a:pt x="2784" y="1798"/>
                    <a:pt x="2800" y="1445"/>
                  </a:cubicBezTo>
                  <a:cubicBezTo>
                    <a:pt x="2818" y="1064"/>
                    <a:pt x="2685" y="706"/>
                    <a:pt x="2424" y="432"/>
                  </a:cubicBezTo>
                  <a:cubicBezTo>
                    <a:pt x="2158" y="155"/>
                    <a:pt x="1791" y="1"/>
                    <a:pt x="1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4" name="Google Shape;2114;p53"/>
          <p:cNvSpPr txBox="1"/>
          <p:nvPr/>
        </p:nvSpPr>
        <p:spPr>
          <a:xfrm>
            <a:off x="350520" y="1925431"/>
            <a:ext cx="3013955" cy="129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lnSpc>
                <a:spcPct val="115000"/>
              </a:lnSpc>
            </a:pPr>
            <a:r>
              <a:rPr lang="ru-RU" dirty="0"/>
              <a:t>Минимальная длина - </a:t>
            </a:r>
            <a:r>
              <a:rPr lang="vi-VN" dirty="0" smtClean="0"/>
              <a:t>1</a:t>
            </a:r>
            <a:r>
              <a:rPr lang="ru-RU" dirty="0" smtClean="0"/>
              <a:t> </a:t>
            </a:r>
            <a:r>
              <a:rPr lang="ru-RU" dirty="0"/>
              <a:t>байта, максимальная - 4 </a:t>
            </a:r>
            <a:r>
              <a:rPr lang="ru-RU" dirty="0" smtClean="0"/>
              <a:t>байта</a:t>
            </a:r>
            <a:endParaRPr lang="vi-VN" dirty="0" smtClean="0"/>
          </a:p>
          <a:p>
            <a:pPr lvl="0" algn="r">
              <a:lnSpc>
                <a:spcPct val="115000"/>
              </a:lnSpc>
            </a:pPr>
            <a:r>
              <a:rPr lang="vi-VN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ru-RU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переменная длина</a:t>
            </a:r>
            <a:r>
              <a:rPr lang="vi-VN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115" name="Google Shape;2115;p53"/>
          <p:cNvCxnSpPr>
            <a:stCxn id="2105" idx="3"/>
          </p:cNvCxnSpPr>
          <p:nvPr/>
        </p:nvCxnSpPr>
        <p:spPr>
          <a:xfrm>
            <a:off x="3364475" y="1749640"/>
            <a:ext cx="841200" cy="737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7" name="Google Shape;2117;p53"/>
          <p:cNvCxnSpPr>
            <a:stCxn id="2106" idx="1"/>
          </p:cNvCxnSpPr>
          <p:nvPr/>
        </p:nvCxnSpPr>
        <p:spPr>
          <a:xfrm flipH="1">
            <a:off x="5053525" y="1749625"/>
            <a:ext cx="726000" cy="870300"/>
          </a:xfrm>
          <a:prstGeom prst="bentConnector2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18" name="Google Shape;2118;p53"/>
          <p:cNvCxnSpPr>
            <a:stCxn id="2104" idx="1"/>
          </p:cNvCxnSpPr>
          <p:nvPr/>
        </p:nvCxnSpPr>
        <p:spPr>
          <a:xfrm rot="10800000">
            <a:off x="4860025" y="3080302"/>
            <a:ext cx="919500" cy="295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074" name="Picture 2" descr="Unicode Encoding! UTF-32, UCS-2, UTF-16, &amp; UTF-8!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88" y="3071056"/>
            <a:ext cx="3041365" cy="171076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460709"/>
      </p:ext>
    </p:extLst>
  </p:cSld>
  <p:clrMapOvr>
    <a:masterClrMapping/>
  </p:clrMapOvr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824</Words>
  <Application>Microsoft Office PowerPoint</Application>
  <PresentationFormat>On-screen Show (16:9)</PresentationFormat>
  <Paragraphs>176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Roboto Condensed Light</vt:lpstr>
      <vt:lpstr>IBM Plex Mono</vt:lpstr>
      <vt:lpstr>Arial</vt:lpstr>
      <vt:lpstr>Arial Unicode MS</vt:lpstr>
      <vt:lpstr>Source Code Pro</vt:lpstr>
      <vt:lpstr>Open Sans</vt:lpstr>
      <vt:lpstr>Poppins</vt:lpstr>
      <vt:lpstr>Wingdings</vt:lpstr>
      <vt:lpstr>OCR A Extended</vt:lpstr>
      <vt:lpstr>Introduction to Coding Workshop by Slidesgo</vt:lpstr>
      <vt:lpstr>Шифрование данных в компьютерах: от ASCII до Unicode и ошибки кодировки</vt:lpstr>
      <vt:lpstr>План доклада</vt:lpstr>
      <vt:lpstr>01</vt:lpstr>
      <vt:lpstr>Почему шифрование так важно?</vt:lpstr>
      <vt:lpstr>История развития шифрования данных</vt:lpstr>
      <vt:lpstr>02</vt:lpstr>
      <vt:lpstr>ASCII – Первый кодировщик символов</vt:lpstr>
      <vt:lpstr>Unicode – Глобальные решения</vt:lpstr>
      <vt:lpstr>Варианты Unicode</vt:lpstr>
      <vt:lpstr>Обсуждение</vt:lpstr>
      <vt:lpstr>03</vt:lpstr>
      <vt:lpstr>Потеря данных при переводе между системами шифрования</vt:lpstr>
      <vt:lpstr>Потеря данных при переводе между системами шифрования</vt:lpstr>
      <vt:lpstr>Отображение неправильных символов (Mojibake)</vt:lpstr>
      <vt:lpstr>Отображение неправильных символов (Mojibake)</vt:lpstr>
      <vt:lpstr>Сравнение</vt:lpstr>
      <vt:lpstr>04</vt:lpstr>
      <vt:lpstr>Атака, основанная на неправильном шифровании</vt:lpstr>
      <vt:lpstr>Способы защиты</vt:lpstr>
      <vt:lpstr>SQL Injection</vt:lpstr>
      <vt:lpstr>Способы защиты</vt:lpstr>
      <vt:lpstr>05</vt:lpstr>
      <vt:lpstr>Ошибка в избирательной системе США (Florida, 2000)</vt:lpstr>
      <vt:lpstr>Ошибки отображения эмодзи на Facebook / Twitter</vt:lpstr>
      <vt:lpstr>06</vt:lpstr>
      <vt:lpstr>Популярные стандарты шифрования</vt:lpstr>
      <vt:lpstr>Направление будущего развития</vt:lpstr>
      <vt:lpstr>07</vt:lpstr>
      <vt:lpstr>Вывод</vt:lpstr>
      <vt:lpstr>Вопрос для экзамена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Шифрование данных в компьютерах: от ASCII до Unicode и ошибки кодировки</dc:title>
  <cp:lastModifiedBy>Admin</cp:lastModifiedBy>
  <cp:revision>31</cp:revision>
  <dcterms:modified xsi:type="dcterms:W3CDTF">2025-02-19T16:21:25Z</dcterms:modified>
</cp:coreProperties>
</file>